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5"/>
  </p:handoutMasterIdLst>
  <p:sldIdLst>
    <p:sldId id="470" r:id="rId3"/>
    <p:sldId id="471" r:id="rId5"/>
    <p:sldId id="474" r:id="rId6"/>
    <p:sldId id="475" r:id="rId7"/>
    <p:sldId id="453" r:id="rId8"/>
    <p:sldId id="454" r:id="rId9"/>
    <p:sldId id="455" r:id="rId10"/>
    <p:sldId id="458" r:id="rId11"/>
    <p:sldId id="459" r:id="rId12"/>
    <p:sldId id="476" r:id="rId13"/>
    <p:sldId id="460" r:id="rId14"/>
    <p:sldId id="480" r:id="rId15"/>
    <p:sldId id="479" r:id="rId16"/>
    <p:sldId id="461" r:id="rId17"/>
    <p:sldId id="481" r:id="rId18"/>
    <p:sldId id="482" r:id="rId19"/>
    <p:sldId id="483" r:id="rId20"/>
    <p:sldId id="484" r:id="rId21"/>
    <p:sldId id="486" r:id="rId22"/>
    <p:sldId id="485" r:id="rId23"/>
    <p:sldId id="48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0C7"/>
    <a:srgbClr val="2D95C4"/>
    <a:srgbClr val="0563C1"/>
    <a:srgbClr val="0046DC"/>
    <a:srgbClr val="F9EDFB"/>
    <a:srgbClr val="006CB8"/>
    <a:srgbClr val="A4B7FC"/>
    <a:srgbClr val="7EA5C9"/>
    <a:srgbClr val="3130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9" autoAdjust="0"/>
    <p:restoredTop sz="96005" autoAdjust="0"/>
  </p:normalViewPr>
  <p:slideViewPr>
    <p:cSldViewPr snapToGrid="0">
      <p:cViewPr varScale="1">
        <p:scale>
          <a:sx n="82" d="100"/>
          <a:sy n="82" d="100"/>
        </p:scale>
        <p:origin x="-582" y="-84"/>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6BA23211-66F3-4E52-BE2E-D8A9E8DA1D0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6BA23211-66F3-4E52-BE2E-D8A9E8DA1D0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5DEECC6B-0D75-40C4-9779-32484898402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noFill/>
        <a:effectLst/>
      </p:bgPr>
    </p:bg>
    <p:spTree>
      <p:nvGrpSpPr>
        <p:cNvPr id="1" name=""/>
        <p:cNvGrpSpPr/>
        <p:nvPr/>
      </p:nvGrpSpPr>
      <p:grpSpPr>
        <a:xfrm>
          <a:off x="0" y="0"/>
          <a:ext cx="0" cy="0"/>
          <a:chOff x="0" y="0"/>
          <a:chExt cx="0" cy="0"/>
        </a:xfrm>
      </p:grpSpPr>
      <p:pic>
        <p:nvPicPr>
          <p:cNvPr id="6" name="图片 5" descr="11222"/>
          <p:cNvPicPr>
            <a:picLocks noChangeAspect="true"/>
          </p:cNvPicPr>
          <p:nvPr userDrawn="true"/>
        </p:nvPicPr>
        <p:blipFill>
          <a:blip r:embed="rId2"/>
          <a:stretch>
            <a:fillRect/>
          </a:stretch>
        </p:blipFill>
        <p:spPr>
          <a:xfrm>
            <a:off x="0" y="0"/>
            <a:ext cx="12192000" cy="6849110"/>
          </a:xfrm>
          <a:prstGeom prst="rect">
            <a:avLst/>
          </a:prstGeom>
        </p:spPr>
      </p:pic>
      <p:grpSp>
        <p:nvGrpSpPr>
          <p:cNvPr id="38" name="组合 37"/>
          <p:cNvGrpSpPr/>
          <p:nvPr>
            <p:custDataLst>
              <p:tags r:id="rId3"/>
            </p:custDataLst>
          </p:nvPr>
        </p:nvGrpSpPr>
        <p:grpSpPr>
          <a:xfrm>
            <a:off x="977939" y="1234118"/>
            <a:ext cx="3289333" cy="4084019"/>
            <a:chOff x="624660" y="461913"/>
            <a:chExt cx="3289333" cy="4524102"/>
          </a:xfrm>
        </p:grpSpPr>
        <p:cxnSp>
          <p:nvCxnSpPr>
            <p:cNvPr id="23" name="直接连接符 22"/>
            <p:cNvCxnSpPr/>
            <p:nvPr>
              <p:custDataLst>
                <p:tags r:id="rId4"/>
              </p:custDataLst>
            </p:nvPr>
          </p:nvCxnSpPr>
          <p:spPr>
            <a:xfrm flipV="true">
              <a:off x="3864990" y="461913"/>
              <a:ext cx="0" cy="802693"/>
            </a:xfrm>
            <a:prstGeom prst="line">
              <a:avLst/>
            </a:prstGeom>
            <a:ln w="104775">
              <a:solidFill>
                <a:schemeClr val="bg2"/>
              </a:solidFill>
            </a:ln>
          </p:spPr>
          <p:style>
            <a:lnRef idx="1">
              <a:schemeClr val="dk1"/>
            </a:lnRef>
            <a:fillRef idx="0">
              <a:schemeClr val="dk1"/>
            </a:fillRef>
            <a:effectRef idx="0">
              <a:schemeClr val="dk1"/>
            </a:effectRef>
            <a:fontRef idx="minor">
              <a:schemeClr val="tx1"/>
            </a:fontRef>
          </p:style>
        </p:cxnSp>
        <p:cxnSp>
          <p:nvCxnSpPr>
            <p:cNvPr id="29" name="直接连接符 28"/>
            <p:cNvCxnSpPr/>
            <p:nvPr>
              <p:custDataLst>
                <p:tags r:id="rId5"/>
              </p:custDataLst>
            </p:nvPr>
          </p:nvCxnSpPr>
          <p:spPr>
            <a:xfrm flipH="true" flipV="true">
              <a:off x="624660" y="461913"/>
              <a:ext cx="3289333" cy="9427"/>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6"/>
              </p:custDataLst>
            </p:nvPr>
          </p:nvCxnSpPr>
          <p:spPr>
            <a:xfrm>
              <a:off x="669925" y="461913"/>
              <a:ext cx="0" cy="4524102"/>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7"/>
              </p:custDataLst>
            </p:nvPr>
          </p:nvCxnSpPr>
          <p:spPr>
            <a:xfrm>
              <a:off x="624660" y="4986015"/>
              <a:ext cx="3289333" cy="0"/>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8"/>
              </p:custDataLst>
            </p:nvPr>
          </p:nvCxnSpPr>
          <p:spPr>
            <a:xfrm flipV="true">
              <a:off x="3864990" y="3252247"/>
              <a:ext cx="0" cy="1733768"/>
            </a:xfrm>
            <a:prstGeom prst="line">
              <a:avLst/>
            </a:prstGeom>
            <a:ln w="1047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801" name="副标题 2"/>
          <p:cNvSpPr>
            <a:spLocks noGrp="true"/>
          </p:cNvSpPr>
          <p:nvPr>
            <p:ph type="subTitle" idx="1" hasCustomPrompt="true"/>
            <p:custDataLst>
              <p:tags r:id="rId9"/>
            </p:custDataLst>
          </p:nvPr>
        </p:nvSpPr>
        <p:spPr>
          <a:xfrm>
            <a:off x="1262906" y="3229891"/>
            <a:ext cx="4910153" cy="524546"/>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true"/>
          </p:cNvSpPr>
          <p:nvPr>
            <p:ph type="ctrTitle" hasCustomPrompt="true"/>
            <p:custDataLst>
              <p:tags r:id="rId10"/>
            </p:custDataLst>
          </p:nvPr>
        </p:nvSpPr>
        <p:spPr>
          <a:xfrm>
            <a:off x="1263015" y="2071370"/>
            <a:ext cx="4910455" cy="1108710"/>
          </a:xfrm>
        </p:spPr>
        <p:txBody>
          <a:bodyPr anchor="b">
            <a:noAutofit/>
          </a:bodyPr>
          <a:lstStyle>
            <a:lvl1pPr algn="l">
              <a:defRPr sz="6000">
                <a:solidFill>
                  <a:schemeClr val="bg1"/>
                </a:solidFill>
              </a:defRPr>
            </a:lvl1pPr>
          </a:lstStyle>
          <a:p>
            <a:r>
              <a:rPr lang="zh-CN" altLang="en-US" dirty="0"/>
              <a:t>编辑标题</a:t>
            </a:r>
            <a:endParaRPr lang="zh-CN" altLang="en-US" dirty="0"/>
          </a:p>
        </p:txBody>
      </p:sp>
      <p:sp>
        <p:nvSpPr>
          <p:cNvPr id="12" name="文本占位符 13"/>
          <p:cNvSpPr>
            <a:spLocks noGrp="true"/>
          </p:cNvSpPr>
          <p:nvPr>
            <p:ph type="body" sz="quarter" idx="10" hasCustomPrompt="true"/>
            <p:custDataLst>
              <p:tags r:id="rId11"/>
            </p:custDataLst>
          </p:nvPr>
        </p:nvSpPr>
        <p:spPr>
          <a:xfrm>
            <a:off x="1262907" y="4009269"/>
            <a:ext cx="2160000" cy="432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编辑正文</a:t>
            </a:r>
            <a:endParaRPr lang="en-US" altLang="zh-CN" dirty="0"/>
          </a:p>
        </p:txBody>
      </p:sp>
      <p:sp>
        <p:nvSpPr>
          <p:cNvPr id="13" name="文本占位符 13"/>
          <p:cNvSpPr>
            <a:spLocks noGrp="true"/>
          </p:cNvSpPr>
          <p:nvPr>
            <p:ph type="body" sz="quarter" idx="11" hasCustomPrompt="true"/>
            <p:custDataLst>
              <p:tags r:id="rId12"/>
            </p:custDataLst>
          </p:nvPr>
        </p:nvSpPr>
        <p:spPr>
          <a:xfrm>
            <a:off x="1262907" y="4483527"/>
            <a:ext cx="2160000" cy="432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编辑正文</a:t>
            </a:r>
            <a:endParaRPr lang="zh-CN" altLang="en-US" dirty="0"/>
          </a:p>
        </p:txBody>
      </p:sp>
      <p:sp>
        <p:nvSpPr>
          <p:cNvPr id="2" name="日期占位符 1"/>
          <p:cNvSpPr>
            <a:spLocks noGrp="true"/>
          </p:cNvSpPr>
          <p:nvPr>
            <p:ph type="dt" sz="half" idx="12"/>
            <p:custDataLst>
              <p:tags r:id="rId13"/>
            </p:custDataLst>
          </p:nvPr>
        </p:nvSpPr>
        <p:spPr/>
        <p:txBody>
          <a:bodyPr/>
          <a:lstStyle/>
          <a:p>
            <a:fld id="{760FBDFE-C587-4B4C-A407-44438C67B59E}" type="datetime2">
              <a:rPr lang="zh-CN" altLang="en-US" smtClean="0"/>
            </a:fld>
            <a:endParaRPr lang="zh-CN" altLang="en-US"/>
          </a:p>
        </p:txBody>
      </p:sp>
      <p:sp>
        <p:nvSpPr>
          <p:cNvPr id="3" name="页脚占位符 2"/>
          <p:cNvSpPr>
            <a:spLocks noGrp="true"/>
          </p:cNvSpPr>
          <p:nvPr>
            <p:ph type="ftr" sz="quarter" idx="13"/>
            <p:custDataLst>
              <p:tags r:id="rId14"/>
            </p:custDataLst>
          </p:nvPr>
        </p:nvSpPr>
        <p:spPr/>
        <p:txBody>
          <a:bodyPr/>
          <a:lstStyle/>
          <a:p>
            <a:endParaRPr lang="zh-CN" altLang="en-US" dirty="0"/>
          </a:p>
        </p:txBody>
      </p:sp>
      <p:sp>
        <p:nvSpPr>
          <p:cNvPr id="4" name="灯片编号占位符 3"/>
          <p:cNvSpPr>
            <a:spLocks noGrp="true"/>
          </p:cNvSpPr>
          <p:nvPr>
            <p:ph type="sldNum" sz="quarter" idx="14"/>
            <p:custDataLst>
              <p:tags r:id="rId15"/>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true"/>
          </p:cNvSpPr>
          <p:nvPr>
            <p:ph type="dt" sz="half" idx="10"/>
            <p:custDataLst>
              <p:tags r:id="rId2"/>
            </p:custDataLst>
          </p:nvPr>
        </p:nvSpPr>
        <p:spPr/>
        <p:txBody>
          <a:bodyPr/>
          <a:lstStyle/>
          <a:p>
            <a:fld id="{760FBDFE-C587-4B4C-A407-44438C67B59E}" type="datetime2">
              <a:rPr lang="zh-CN" altLang="en-US" smtClean="0"/>
            </a:fld>
            <a:endParaRPr lang="zh-CN" altLang="en-US"/>
          </a:p>
        </p:txBody>
      </p:sp>
      <p:sp>
        <p:nvSpPr>
          <p:cNvPr id="4" name="页脚占位符 3"/>
          <p:cNvSpPr>
            <a:spLocks noGrp="true"/>
          </p:cNvSpPr>
          <p:nvPr>
            <p:ph type="ftr" sz="quarter" idx="11"/>
            <p:custDataLst>
              <p:tags r:id="rId3"/>
            </p:custDataLst>
          </p:nvPr>
        </p:nvSpPr>
        <p:spPr/>
        <p:txBody>
          <a:bodyPr/>
          <a:lstStyle/>
          <a:p>
            <a:endParaRPr lang="zh-CN" altLang="en-US"/>
          </a:p>
        </p:txBody>
      </p:sp>
      <p:sp>
        <p:nvSpPr>
          <p:cNvPr id="5" name="灯片编号占位符 4"/>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a:blip r:embed="rId2"/>
          <a:stretch>
            <a:fillRect/>
          </a:stretch>
        </a:blipFill>
        <a:effectLst/>
      </p:bgPr>
    </p:bg>
    <p:spTree>
      <p:nvGrpSpPr>
        <p:cNvPr id="1" name=""/>
        <p:cNvGrpSpPr/>
        <p:nvPr/>
      </p:nvGrpSpPr>
      <p:grpSpPr>
        <a:xfrm>
          <a:off x="0" y="0"/>
          <a:ext cx="0" cy="0"/>
          <a:chOff x="0" y="0"/>
          <a:chExt cx="0" cy="0"/>
        </a:xfrm>
      </p:grpSpPr>
      <p:pic>
        <p:nvPicPr>
          <p:cNvPr id="102" name="图片 101"/>
          <p:cNvPicPr/>
          <p:nvPr userDrawn="true"/>
        </p:nvPicPr>
        <p:blipFill>
          <a:blip r:embed="rId2"/>
          <a:stretch>
            <a:fillRect/>
          </a:stretch>
        </p:blipFill>
        <p:spPr>
          <a:xfrm>
            <a:off x="0" y="80010"/>
            <a:ext cx="12192000" cy="6697980"/>
          </a:xfrm>
          <a:prstGeom prst="rect">
            <a:avLst/>
          </a:prstGeom>
          <a:noFill/>
          <a:ln w="9525">
            <a:noFill/>
          </a:ln>
        </p:spPr>
      </p:pic>
      <p:sp>
        <p:nvSpPr>
          <p:cNvPr id="21" name="矩形 20"/>
          <p:cNvSpPr/>
          <p:nvPr>
            <p:custDataLst>
              <p:tags r:id="rId3"/>
            </p:custDataLst>
          </p:nvPr>
        </p:nvSpPr>
        <p:spPr>
          <a:xfrm rot="2700000">
            <a:off x="3823199" y="1130306"/>
            <a:ext cx="4545601" cy="4545601"/>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true"/>
          </p:cNvSpPr>
          <p:nvPr>
            <p:ph type="ctrTitle" hasCustomPrompt="true"/>
            <p:custDataLst>
              <p:tags r:id="rId4"/>
            </p:custDataLst>
          </p:nvPr>
        </p:nvSpPr>
        <p:spPr>
          <a:xfrm>
            <a:off x="3812180" y="2670813"/>
            <a:ext cx="4567640" cy="1516375"/>
          </a:xfrm>
        </p:spPr>
        <p:txBody>
          <a:bodyPr anchor="b">
            <a:normAutofit/>
          </a:bodyPr>
          <a:lstStyle>
            <a:lvl1pPr marL="0" indent="0" algn="ctr">
              <a:buFont typeface="Arial" panose="02080604020202020204" pitchFamily="34" charset="0"/>
              <a:buNone/>
              <a:defRPr sz="8000">
                <a:solidFill>
                  <a:schemeClr val="bg1"/>
                </a:solidFill>
              </a:defRPr>
            </a:lvl1pPr>
          </a:lstStyle>
          <a:p>
            <a:r>
              <a:rPr lang="zh-CN" altLang="en-US" dirty="0"/>
              <a:t>编辑标题</a:t>
            </a:r>
            <a:endParaRPr lang="zh-CN" altLang="en-US" dirty="0"/>
          </a:p>
        </p:txBody>
      </p:sp>
      <p:sp>
        <p:nvSpPr>
          <p:cNvPr id="2" name="日期占位符 1"/>
          <p:cNvSpPr>
            <a:spLocks noGrp="true"/>
          </p:cNvSpPr>
          <p:nvPr>
            <p:ph type="dt" sz="half" idx="19"/>
            <p:custDataLst>
              <p:tags r:id="rId5"/>
            </p:custDataLst>
          </p:nvPr>
        </p:nvSpPr>
        <p:spPr/>
        <p:txBody>
          <a:bodyPr/>
          <a:lstStyle/>
          <a:p>
            <a:fld id="{760FBDFE-C587-4B4C-A407-44438C67B59E}" type="datetime2">
              <a:rPr lang="zh-CN" altLang="en-US" smtClean="0"/>
            </a:fld>
            <a:endParaRPr lang="zh-CN" altLang="en-US"/>
          </a:p>
        </p:txBody>
      </p:sp>
      <p:sp>
        <p:nvSpPr>
          <p:cNvPr id="4" name="页脚占位符 3"/>
          <p:cNvSpPr>
            <a:spLocks noGrp="true"/>
          </p:cNvSpPr>
          <p:nvPr>
            <p:ph type="ftr" sz="quarter" idx="20"/>
            <p:custDataLst>
              <p:tags r:id="rId6"/>
            </p:custDataLst>
          </p:nvPr>
        </p:nvSpPr>
        <p:spPr/>
        <p:txBody>
          <a:bodyPr/>
          <a:lstStyle/>
          <a:p>
            <a:endParaRPr lang="zh-CN" altLang="en-US" dirty="0"/>
          </a:p>
        </p:txBody>
      </p:sp>
      <p:sp>
        <p:nvSpPr>
          <p:cNvPr id="5" name="灯片编号占位符 4"/>
          <p:cNvSpPr>
            <a:spLocks noGrp="true"/>
          </p:cNvSpPr>
          <p:nvPr>
            <p:ph type="sldNum" sz="quarter" idx="21"/>
            <p:custDataLst>
              <p:tags r:id="rId7"/>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p:custDataLst>
              <p:tags r:id="rId2"/>
            </p:custDataLst>
          </p:nvPr>
        </p:nvSpPr>
        <p:spPr>
          <a:xfrm>
            <a:off x="669881" y="902714"/>
            <a:ext cx="10872000" cy="5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true"/>
          </p:cNvSpPr>
          <p:nvPr>
            <p:ph type="title"/>
            <p:custDataLst>
              <p:tags r:id="rId3"/>
            </p:custDataLst>
          </p:nvPr>
        </p:nvSpPr>
        <p:spPr>
          <a:xfrm>
            <a:off x="669882" y="443234"/>
            <a:ext cx="10852237" cy="441964"/>
          </a:xfrm>
        </p:spPr>
        <p:txBody>
          <a:bodyPr vert="horz" lIns="90000" tIns="46800" rIns="90000" bIns="46800" rtlCol="0" anchor="t" anchorCtr="false">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8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true"/>
          </p:cNvSpPr>
          <p:nvPr>
            <p:ph idx="1"/>
            <p:custDataLst>
              <p:tags r:id="rId4"/>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8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true"/>
          </p:cNvSpPr>
          <p:nvPr>
            <p:ph type="dt" sz="half" idx="10"/>
            <p:custDataLst>
              <p:tags r:id="rId5"/>
            </p:custDataLst>
          </p:nvPr>
        </p:nvSpPr>
        <p:spPr/>
        <p:txBody>
          <a:bodyPr/>
          <a:lstStyle/>
          <a:p>
            <a:fld id="{760FBDFE-C587-4B4C-A407-44438C67B59E}" type="datetime2">
              <a:rPr lang="zh-CN" altLang="en-US" smtClean="0"/>
            </a:fld>
            <a:endParaRPr lang="zh-CN" altLang="en-US"/>
          </a:p>
        </p:txBody>
      </p:sp>
      <p:sp>
        <p:nvSpPr>
          <p:cNvPr id="5" name="页脚占位符 4"/>
          <p:cNvSpPr>
            <a:spLocks noGrp="true"/>
          </p:cNvSpPr>
          <p:nvPr>
            <p:ph type="ftr" sz="quarter" idx="11"/>
            <p:custDataLst>
              <p:tags r:id="rId6"/>
            </p:custDataLst>
          </p:nvPr>
        </p:nvSpPr>
        <p:spPr/>
        <p:txBody>
          <a:bodyPr/>
          <a:lstStyle/>
          <a:p>
            <a:endParaRPr lang="zh-CN" altLang="en-US"/>
          </a:p>
        </p:txBody>
      </p:sp>
      <p:sp>
        <p:nvSpPr>
          <p:cNvPr id="6" name="灯片编号占位符 5"/>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12" name="矩形 11"/>
          <p:cNvSpPr/>
          <p:nvPr>
            <p:custDataLst>
              <p:tags r:id="rId2"/>
            </p:custDataLst>
          </p:nvPr>
        </p:nvSpPr>
        <p:spPr>
          <a:xfrm rot="2700000">
            <a:off x="3823199" y="1130306"/>
            <a:ext cx="4545601" cy="4545601"/>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6096001" y="-2039"/>
            <a:ext cx="6095998" cy="6858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true"/>
          </p:cNvSpPr>
          <p:nvPr>
            <p:ph type="title" hasCustomPrompt="true"/>
            <p:custDataLst>
              <p:tags r:id="rId4"/>
            </p:custDataLst>
          </p:nvPr>
        </p:nvSpPr>
        <p:spPr>
          <a:xfrm>
            <a:off x="3847411" y="2940530"/>
            <a:ext cx="4496490" cy="895350"/>
          </a:xfrm>
        </p:spPr>
        <p:txBody>
          <a:bodyPr anchor="b">
            <a:normAutofit/>
          </a:bodyPr>
          <a:lstStyle>
            <a:lvl1pPr algn="ctr">
              <a:defRPr sz="3600" b="1">
                <a:solidFill>
                  <a:schemeClr val="tx1">
                    <a:lumMod val="85000"/>
                    <a:lumOff val="15000"/>
                  </a:schemeClr>
                </a:solidFill>
              </a:defRPr>
            </a:lvl1pPr>
          </a:lstStyle>
          <a:p>
            <a:r>
              <a:rPr lang="zh-CN" altLang="en-US" dirty="0"/>
              <a:t>单击此处编辑标题</a:t>
            </a:r>
            <a:endParaRPr lang="zh-CN" altLang="en-US" dirty="0"/>
          </a:p>
        </p:txBody>
      </p:sp>
      <p:sp>
        <p:nvSpPr>
          <p:cNvPr id="21" name="文本占位符 2"/>
          <p:cNvSpPr>
            <a:spLocks noGrp="true"/>
          </p:cNvSpPr>
          <p:nvPr>
            <p:ph type="body" idx="1" hasCustomPrompt="true"/>
            <p:custDataLst>
              <p:tags r:id="rId5"/>
            </p:custDataLst>
          </p:nvPr>
        </p:nvSpPr>
        <p:spPr>
          <a:xfrm>
            <a:off x="3848586" y="3879424"/>
            <a:ext cx="4494828" cy="783745"/>
          </a:xfrm>
        </p:spPr>
        <p:txBody>
          <a:bodyPr anchor="t">
            <a:normAutofit/>
          </a:bodyPr>
          <a:lstStyle>
            <a:lvl1pPr marL="0" indent="0" algn="ctr">
              <a:lnSpc>
                <a:spcPct val="100000"/>
              </a:lnSpc>
              <a:buNone/>
              <a:defRPr sz="18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单击此处编辑正文</a:t>
            </a:r>
            <a:endParaRPr lang="en-US" dirty="0"/>
          </a:p>
        </p:txBody>
      </p:sp>
      <p:sp>
        <p:nvSpPr>
          <p:cNvPr id="2" name="日期占位符 1"/>
          <p:cNvSpPr>
            <a:spLocks noGrp="true"/>
          </p:cNvSpPr>
          <p:nvPr>
            <p:ph type="dt" sz="half" idx="10"/>
            <p:custDataLst>
              <p:tags r:id="rId6"/>
            </p:custDataLst>
          </p:nvPr>
        </p:nvSpPr>
        <p:spPr/>
        <p:txBody>
          <a:bodyPr/>
          <a:lstStyle/>
          <a:p>
            <a:fld id="{760FBDFE-C587-4B4C-A407-44438C67B59E}" type="datetime2">
              <a:rPr lang="zh-CN" altLang="en-US" smtClean="0"/>
            </a:fld>
            <a:endParaRPr lang="zh-CN" altLang="en-US"/>
          </a:p>
        </p:txBody>
      </p:sp>
      <p:sp>
        <p:nvSpPr>
          <p:cNvPr id="3" name="页脚占位符 2"/>
          <p:cNvSpPr>
            <a:spLocks noGrp="true"/>
          </p:cNvSpPr>
          <p:nvPr>
            <p:ph type="ftr" sz="quarter" idx="11"/>
            <p:custDataLst>
              <p:tags r:id="rId7"/>
            </p:custDataLst>
          </p:nvPr>
        </p:nvSpPr>
        <p:spPr/>
        <p:txBody>
          <a:bodyPr/>
          <a:lstStyle/>
          <a:p>
            <a:endParaRPr lang="zh-CN" altLang="en-US" dirty="0"/>
          </a:p>
        </p:txBody>
      </p:sp>
      <p:sp>
        <p:nvSpPr>
          <p:cNvPr id="4" name="灯片编号占位符 3"/>
          <p:cNvSpPr>
            <a:spLocks noGrp="true"/>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882" y="443234"/>
            <a:ext cx="10852237" cy="441964"/>
          </a:xfrm>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true"/>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true"/>
          </p:cNvSpPr>
          <p:nvPr>
            <p:ph sz="half" idx="2"/>
            <p:custDataLst>
              <p:tags r:id="rId4"/>
            </p:custDataLst>
          </p:nvPr>
        </p:nvSpPr>
        <p:spPr>
          <a:xfrm>
            <a:off x="6238877" y="952508"/>
            <a:ext cx="5283242" cy="5388907"/>
          </a:xfrm>
        </p:spPr>
        <p:txBody>
          <a:bodyPr>
            <a:noAutofit/>
          </a:bodyPr>
          <a:lstStyle>
            <a:lvl1pPr>
              <a:defRPr sz="1600">
                <a:solidFill>
                  <a:schemeClr val="tx1">
                    <a:lumMod val="85000"/>
                    <a:lumOff val="15000"/>
                  </a:schemeClr>
                </a:solidFill>
                <a:latin typeface="微软雅黑" panose="020B0503020204020204" charset="-122"/>
                <a:ea typeface="微软雅黑" panose="020B0503020204020204" charset="-122"/>
              </a:defRPr>
            </a:lvl1pPr>
            <a:lvl2pPr>
              <a:defRPr sz="1600">
                <a:solidFill>
                  <a:schemeClr val="tx1">
                    <a:lumMod val="85000"/>
                    <a:lumOff val="15000"/>
                  </a:schemeClr>
                </a:solidFill>
                <a:latin typeface="微软雅黑" panose="020B0503020204020204" charset="-122"/>
                <a:ea typeface="微软雅黑" panose="020B0503020204020204" charset="-122"/>
              </a:defRPr>
            </a:lvl2pPr>
            <a:lvl3pPr>
              <a:defRPr sz="1600">
                <a:solidFill>
                  <a:schemeClr val="tx1">
                    <a:lumMod val="85000"/>
                    <a:lumOff val="15000"/>
                  </a:schemeClr>
                </a:solidFill>
                <a:latin typeface="微软雅黑" panose="020B0503020204020204" charset="-122"/>
                <a:ea typeface="微软雅黑" panose="020B0503020204020204" charset="-122"/>
              </a:defRPr>
            </a:lvl3pPr>
            <a:lvl4pPr>
              <a:defRPr sz="1600">
                <a:solidFill>
                  <a:schemeClr val="tx1">
                    <a:lumMod val="85000"/>
                    <a:lumOff val="15000"/>
                  </a:schemeClr>
                </a:solidFill>
                <a:latin typeface="微软雅黑" panose="020B0503020204020204" charset="-122"/>
                <a:ea typeface="微软雅黑" panose="020B0503020204020204" charset="-122"/>
              </a:defRPr>
            </a:lvl4pPr>
            <a:lvl5pPr>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5"/>
            </p:custDataLst>
          </p:nvPr>
        </p:nvSpPr>
        <p:spPr/>
        <p:txBody>
          <a:bodyPr/>
          <a:lstStyle/>
          <a:p>
            <a:fld id="{760FBDFE-C587-4B4C-A407-44438C67B59E}" type="datetime2">
              <a:rPr lang="zh-CN" altLang="en-US" smtClean="0"/>
            </a:fld>
            <a:endParaRPr lang="zh-CN" altLang="en-US"/>
          </a:p>
        </p:txBody>
      </p:sp>
      <p:sp>
        <p:nvSpPr>
          <p:cNvPr id="6" name="页脚占位符 5"/>
          <p:cNvSpPr>
            <a:spLocks noGrp="true"/>
          </p:cNvSpPr>
          <p:nvPr>
            <p:ph type="ftr" sz="quarter" idx="11"/>
            <p:custDataLst>
              <p:tags r:id="rId6"/>
            </p:custDataLst>
          </p:nvPr>
        </p:nvSpPr>
        <p:spPr/>
        <p:txBody>
          <a:bodyPr/>
          <a:lstStyle/>
          <a:p>
            <a:endParaRPr lang="zh-CN" altLang="en-US"/>
          </a:p>
        </p:txBody>
      </p:sp>
      <p:sp>
        <p:nvSpPr>
          <p:cNvPr id="7" name="灯片编号占位符 6"/>
          <p:cNvSpPr>
            <a:spLocks noGrp="true"/>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882" y="443234"/>
            <a:ext cx="10852237" cy="441964"/>
          </a:xfrm>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true"/>
          </p:cNvSpPr>
          <p:nvPr>
            <p:ph type="body" idx="1" hasCustomPrompt="true"/>
            <p:custDataLst>
              <p:tags r:id="rId3"/>
            </p:custDataLst>
          </p:nvPr>
        </p:nvSpPr>
        <p:spPr>
          <a:xfrm>
            <a:off x="669930" y="952508"/>
            <a:ext cx="5283242" cy="381003"/>
          </a:xfrm>
        </p:spPr>
        <p:txBody>
          <a:bodyPr lIns="101600" tIns="38100" rIns="76200" bIns="38100" anchor="t" anchorCtr="false">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true"/>
          </p:cNvSpPr>
          <p:nvPr>
            <p:ph type="body" sz="quarter" idx="3" hasCustomPrompt="true"/>
            <p:custDataLst>
              <p:tags r:id="rId5"/>
            </p:custDataLst>
          </p:nvPr>
        </p:nvSpPr>
        <p:spPr>
          <a:xfrm>
            <a:off x="6235750" y="952508"/>
            <a:ext cx="5283242" cy="381003"/>
          </a:xfrm>
        </p:spPr>
        <p:txBody>
          <a:bodyPr vert="horz" lIns="101600" tIns="38100" rIns="76200" bIns="38100" rtlCol="0" anchor="t" anchorCtr="false">
            <a:no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true"/>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true"/>
          </p:cNvSpPr>
          <p:nvPr>
            <p:ph type="dt" sz="half" idx="10"/>
            <p:custDataLst>
              <p:tags r:id="rId7"/>
            </p:custDataLst>
          </p:nvPr>
        </p:nvSpPr>
        <p:spPr/>
        <p:txBody>
          <a:bodyPr/>
          <a:lstStyle/>
          <a:p>
            <a:fld id="{760FBDFE-C587-4B4C-A407-44438C67B59E}" type="datetime2">
              <a:rPr lang="zh-CN" altLang="en-US" smtClean="0"/>
            </a:fld>
            <a:endParaRPr lang="zh-CN" altLang="en-US"/>
          </a:p>
        </p:txBody>
      </p:sp>
      <p:sp>
        <p:nvSpPr>
          <p:cNvPr id="8" name="页脚占位符 7"/>
          <p:cNvSpPr>
            <a:spLocks noGrp="true"/>
          </p:cNvSpPr>
          <p:nvPr>
            <p:ph type="ftr" sz="quarter" idx="11"/>
            <p:custDataLst>
              <p:tags r:id="rId8"/>
            </p:custDataLst>
          </p:nvPr>
        </p:nvSpPr>
        <p:spPr/>
        <p:txBody>
          <a:bodyPr/>
          <a:lstStyle/>
          <a:p>
            <a:endParaRPr lang="zh-CN" altLang="en-US"/>
          </a:p>
        </p:txBody>
      </p:sp>
      <p:sp>
        <p:nvSpPr>
          <p:cNvPr id="9" name="灯片编号占位符 8"/>
          <p:cNvSpPr>
            <a:spLocks noGrp="true"/>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true"/>
          </p:cNvSpPr>
          <p:nvPr>
            <p:ph type="dt" sz="half" idx="10"/>
            <p:custDataLst>
              <p:tags r:id="rId3"/>
            </p:custDataLst>
          </p:nvPr>
        </p:nvSpPr>
        <p:spPr/>
        <p:txBody>
          <a:bodyPr/>
          <a:lstStyle/>
          <a:p>
            <a:fld id="{760FBDFE-C587-4B4C-A407-44438C67B59E}" type="datetime2">
              <a:rPr lang="zh-CN" altLang="en-US" smtClean="0"/>
            </a:fld>
            <a:endParaRPr lang="zh-CN" altLang="en-US"/>
          </a:p>
        </p:txBody>
      </p:sp>
      <p:sp>
        <p:nvSpPr>
          <p:cNvPr id="4" name="页脚占位符 3"/>
          <p:cNvSpPr>
            <a:spLocks noGrp="true"/>
          </p:cNvSpPr>
          <p:nvPr>
            <p:ph type="ftr" sz="quarter" idx="11"/>
            <p:custDataLst>
              <p:tags r:id="rId4"/>
            </p:custDataLst>
          </p:nvPr>
        </p:nvSpPr>
        <p:spPr/>
        <p:txBody>
          <a:bodyPr/>
          <a:lstStyle/>
          <a:p>
            <a:endParaRPr lang="zh-CN" altLang="en-US"/>
          </a:p>
        </p:txBody>
      </p:sp>
      <p:sp>
        <p:nvSpPr>
          <p:cNvPr id="5" name="灯片编号占位符 4"/>
          <p:cNvSpPr>
            <a:spLocks noGrp="true"/>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p>
            <a:fld id="{760FBDFE-C587-4B4C-A407-44438C67B59E}" type="datetime2">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p>
            <a:endParaRPr lang="zh-CN" altLang="en-US"/>
          </a:p>
        </p:txBody>
      </p:sp>
      <p:sp>
        <p:nvSpPr>
          <p:cNvPr id="4" name="灯片编号占位符 3"/>
          <p:cNvSpPr>
            <a:spLocks noGrp="true"/>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true"/>
          </p:cNvSpPr>
          <p:nvPr>
            <p:ph type="title"/>
            <p:custDataLst>
              <p:tags r:id="rId2"/>
            </p:custDataLst>
          </p:nvPr>
        </p:nvSpPr>
        <p:spPr>
          <a:xfrm>
            <a:off x="669930" y="443234"/>
            <a:ext cx="10852237" cy="441964"/>
          </a:xfrm>
        </p:spPr>
        <p:txBody>
          <a:bodyPr vert="horz" lIns="101600" tIns="38100" rIns="76200" bIns="38100" rtlCol="0" anchor="t"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true"/>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8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true"/>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true"/>
          </p:cNvSpPr>
          <p:nvPr>
            <p:ph type="dt" sz="half" idx="10"/>
            <p:custDataLst>
              <p:tags r:id="rId5"/>
            </p:custDataLst>
          </p:nvPr>
        </p:nvSpPr>
        <p:spPr/>
        <p:txBody>
          <a:bodyPr/>
          <a:lstStyle/>
          <a:p>
            <a:fld id="{9EFD9D74-47D9-4702-A33C-335B63B48DBF}" type="datetime2">
              <a:rPr lang="zh-CN" altLang="en-US" smtClean="0"/>
            </a:fld>
            <a:endParaRPr lang="zh-CN" altLang="en-US" dirty="0"/>
          </a:p>
        </p:txBody>
      </p:sp>
      <p:sp>
        <p:nvSpPr>
          <p:cNvPr id="6" name="页脚占位符 5"/>
          <p:cNvSpPr>
            <a:spLocks noGrp="true"/>
          </p:cNvSpPr>
          <p:nvPr>
            <p:ph type="ftr" sz="quarter" idx="11"/>
            <p:custDataLst>
              <p:tags r:id="rId6"/>
            </p:custDataLst>
          </p:nvPr>
        </p:nvSpPr>
        <p:spPr/>
        <p:txBody>
          <a:bodyPr/>
          <a:lstStyle/>
          <a:p>
            <a:endParaRPr lang="zh-CN" altLang="en-US" dirty="0"/>
          </a:p>
        </p:txBody>
      </p:sp>
      <p:sp>
        <p:nvSpPr>
          <p:cNvPr id="7" name="灯片编号占位符 6"/>
          <p:cNvSpPr>
            <a:spLocks noGrp="true"/>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custDataLst>
              <p:tags r:id="rId2"/>
            </p:custDataLst>
          </p:nvPr>
        </p:nvSpPr>
        <p:spPr>
          <a:xfrm>
            <a:off x="10571135" y="952508"/>
            <a:ext cx="950984" cy="5388907"/>
          </a:xfrm>
        </p:spPr>
        <p:txBody>
          <a:bodyPr vert="eaVert" lIns="101600" tIns="38100" rIns="76200" bIns="38100" rtlCol="0" anchor="ctr" anchorCtr="false">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true"/>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4"/>
            </p:custDataLst>
          </p:nvPr>
        </p:nvSpPr>
        <p:spPr/>
        <p:txBody>
          <a:bodyPr/>
          <a:lstStyle/>
          <a:p>
            <a:fld id="{760FBDFE-C587-4B4C-A407-44438C67B59E}" type="datetime2">
              <a:rPr lang="zh-CN" altLang="en-US" smtClean="0"/>
            </a:fld>
            <a:endParaRPr lang="zh-CN" altLang="en-US"/>
          </a:p>
        </p:txBody>
      </p:sp>
      <p:sp>
        <p:nvSpPr>
          <p:cNvPr id="5" name="页脚占位符 4"/>
          <p:cNvSpPr>
            <a:spLocks noGrp="true"/>
          </p:cNvSpPr>
          <p:nvPr>
            <p:ph type="ftr" sz="quarter" idx="11"/>
            <p:custDataLst>
              <p:tags r:id="rId5"/>
            </p:custDataLst>
          </p:nvPr>
        </p:nvSpPr>
        <p:spPr/>
        <p:txBody>
          <a:bodyPr/>
          <a:lstStyle/>
          <a:p>
            <a:endParaRPr lang="zh-CN" altLang="en-US"/>
          </a:p>
        </p:txBody>
      </p:sp>
      <p:sp>
        <p:nvSpPr>
          <p:cNvPr id="6" name="灯片编号占位符 5"/>
          <p:cNvSpPr>
            <a:spLocks noGrp="true"/>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custDataLst>
              <p:tags r:id="rId14"/>
            </p:custDataLst>
          </p:nvPr>
        </p:nvSpPr>
        <p:spPr>
          <a:xfrm>
            <a:off x="669882" y="443230"/>
            <a:ext cx="10852237" cy="441964"/>
          </a:xfrm>
          <a:prstGeom prst="rect">
            <a:avLst/>
          </a:prstGeom>
        </p:spPr>
        <p:txBody>
          <a:bodyPr vert="horz" lIns="101600" tIns="38100" rIns="76200" bIns="38100" rtlCol="0" anchor="t" anchorCtr="false">
            <a:no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15"/>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2">
              <a:rPr lang="zh-CN" altLang="en-US" smtClean="0"/>
            </a:fld>
            <a:endParaRPr lang="zh-CN" altLang="en-US"/>
          </a:p>
        </p:txBody>
      </p:sp>
      <p:sp>
        <p:nvSpPr>
          <p:cNvPr id="5" name="页脚占位符 4"/>
          <p:cNvSpPr>
            <a:spLocks noGrp="true"/>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true"/>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true"/>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0"/>
    </mc:Choice>
    <mc:Fallback>
      <p:transition/>
    </mc:Fallback>
  </mc:AlternateContent>
  <p:hf sldNum="0" hdr="0" ftr="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8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lumMod val="85000"/>
              <a:lumOff val="15000"/>
            </a:schemeClr>
          </a:solidFill>
          <a:uFillTx/>
          <a:latin typeface="Arial" panose="0208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8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image" Target="../media/image23.pn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image" Target="../media/image24.png"/><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94.xml"/><Relationship Id="rId2" Type="http://schemas.openxmlformats.org/officeDocument/2006/relationships/image" Target="../media/image25.png"/><Relationship Id="rId1" Type="http://schemas.openxmlformats.org/officeDocument/2006/relationships/tags" Target="../tags/tag93.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image" Target="../media/image26.jpeg"/><Relationship Id="rId1" Type="http://schemas.openxmlformats.org/officeDocument/2006/relationships/hyperlink" Target="http://www.xciss.c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501230" y="4654682"/>
            <a:ext cx="369570" cy="997585"/>
          </a:xfrm>
          <a:prstGeom prst="rect">
            <a:avLst/>
          </a:prstGeom>
        </p:spPr>
        <p:txBody>
          <a:bodyPr wrap="none" lIns="121917" tIns="60958" rIns="121917" bIns="60958">
            <a:spAutoFit/>
          </a:bodyPr>
          <a:lstStyle/>
          <a:p>
            <a:pPr>
              <a:lnSpc>
                <a:spcPct val="150000"/>
              </a:lnSpc>
            </a:pPr>
            <a:endParaRPr lang="en-US" altLang="zh-CN" sz="1900" dirty="0">
              <a:solidFill>
                <a:schemeClr val="tx1">
                  <a:lumMod val="65000"/>
                  <a:lumOff val="35000"/>
                </a:schemeClr>
              </a:solidFill>
              <a:latin typeface="Arial" panose="02080604020202020204" pitchFamily="34" charset="0"/>
              <a:ea typeface="微软雅黑" panose="020B0503020204020204" charset="-122"/>
              <a:cs typeface="+mn-ea"/>
              <a:sym typeface="Arial" panose="02080604020202020204" pitchFamily="34" charset="0"/>
            </a:endParaRPr>
          </a:p>
          <a:p>
            <a:pPr algn="l">
              <a:lnSpc>
                <a:spcPct val="150000"/>
              </a:lnSpc>
            </a:pPr>
            <a:endParaRPr lang="zh-CN" altLang="en-US" sz="1900" dirty="0">
              <a:solidFill>
                <a:schemeClr val="tx1">
                  <a:lumMod val="65000"/>
                  <a:lumOff val="35000"/>
                </a:schemeClr>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22" name="矩形 21"/>
          <p:cNvSpPr/>
          <p:nvPr/>
        </p:nvSpPr>
        <p:spPr>
          <a:xfrm>
            <a:off x="910080" y="1988841"/>
            <a:ext cx="10363653" cy="2397760"/>
          </a:xfrm>
          <a:prstGeom prst="rect">
            <a:avLst/>
          </a:prstGeom>
        </p:spPr>
        <p:txBody>
          <a:bodyPr wrap="square" lIns="121709" tIns="60854" rIns="121709" bIns="60854">
            <a:spAutoFit/>
          </a:bodyPr>
          <a:lstStyle/>
          <a:p>
            <a:pPr algn="ctr">
              <a:lnSpc>
                <a:spcPct val="150000"/>
              </a:lnSpc>
            </a:pPr>
            <a:r>
              <a:rPr lang="zh-CN" altLang="en-US" sz="4300" b="1" spc="400" dirty="0">
                <a:solidFill>
                  <a:srgbClr val="133F6B"/>
                </a:solidFill>
                <a:latin typeface="Arial" panose="02080604020202020204" pitchFamily="34" charset="0"/>
                <a:ea typeface="微软雅黑" panose="020B0503020204020204" charset="-122"/>
                <a:cs typeface="+mn-ea"/>
                <a:sym typeface="Arial" panose="02080604020202020204" pitchFamily="34" charset="0"/>
              </a:rPr>
              <a:t>许昌</a:t>
            </a:r>
            <a:r>
              <a:rPr lang="zh-CN" altLang="en-US" sz="4300" b="1" spc="400" dirty="0" smtClean="0">
                <a:solidFill>
                  <a:srgbClr val="133F6B"/>
                </a:solidFill>
                <a:latin typeface="Arial" panose="02080604020202020204" pitchFamily="34" charset="0"/>
                <a:ea typeface="微软雅黑" panose="020B0503020204020204" charset="-122"/>
                <a:cs typeface="+mn-ea"/>
                <a:sym typeface="Arial" panose="02080604020202020204" pitchFamily="34" charset="0"/>
              </a:rPr>
              <a:t>市科研设施与仪器共享</a:t>
            </a:r>
            <a:r>
              <a:rPr lang="zh-CN" altLang="en-US" sz="4300" b="1" spc="400" dirty="0">
                <a:solidFill>
                  <a:srgbClr val="133F6B"/>
                </a:solidFill>
                <a:latin typeface="Arial" panose="02080604020202020204" pitchFamily="34" charset="0"/>
                <a:ea typeface="微软雅黑" panose="020B0503020204020204" charset="-122"/>
                <a:cs typeface="+mn-ea"/>
                <a:sym typeface="Arial" panose="02080604020202020204" pitchFamily="34" charset="0"/>
              </a:rPr>
              <a:t>服务平台</a:t>
            </a:r>
            <a:endParaRPr lang="en-US" altLang="zh-CN" sz="4300" b="1" spc="400" dirty="0">
              <a:solidFill>
                <a:srgbClr val="133F6B"/>
              </a:solidFill>
              <a:latin typeface="Arial" panose="02080604020202020204" pitchFamily="34" charset="0"/>
              <a:ea typeface="微软雅黑" panose="020B0503020204020204" charset="-122"/>
              <a:cs typeface="+mn-ea"/>
              <a:sym typeface="Arial" panose="02080604020202020204" pitchFamily="34" charset="0"/>
            </a:endParaRPr>
          </a:p>
          <a:p>
            <a:pPr algn="ctr">
              <a:lnSpc>
                <a:spcPct val="150000"/>
              </a:lnSpc>
            </a:pPr>
            <a:r>
              <a:rPr lang="zh-CN" altLang="en-US" sz="4300" b="1" spc="400" dirty="0" smtClean="0">
                <a:solidFill>
                  <a:srgbClr val="133F6B"/>
                </a:solidFill>
                <a:latin typeface="Arial" panose="02080604020202020204" pitchFamily="34" charset="0"/>
                <a:ea typeface="微软雅黑" panose="020B0503020204020204" charset="-122"/>
                <a:cs typeface="+mn-ea"/>
                <a:sym typeface="Arial" panose="02080604020202020204" pitchFamily="34" charset="0"/>
              </a:rPr>
              <a:t>培训手册</a:t>
            </a:r>
            <a:endParaRPr lang="en-US" altLang="zh-CN" sz="4300" b="1" spc="400" dirty="0">
              <a:solidFill>
                <a:srgbClr val="133F6B"/>
              </a:solidFill>
              <a:latin typeface="Arial" panose="02080604020202020204" pitchFamily="34" charset="0"/>
              <a:ea typeface="微软雅黑" panose="020B0503020204020204" charset="-122"/>
              <a:cs typeface="+mn-ea"/>
            </a:endParaRPr>
          </a:p>
          <a:p>
            <a:endParaRPr lang="en-US" altLang="zh-CN" sz="1900" b="1" spc="400" dirty="0">
              <a:solidFill>
                <a:srgbClr val="133F6B"/>
              </a:solidFill>
              <a:latin typeface="Arial" panose="02080604020202020204" pitchFamily="34" charset="0"/>
              <a:ea typeface="微软雅黑" panose="020B0503020204020204" charset="-122"/>
              <a:cs typeface="+mn-ea"/>
            </a:endParaRPr>
          </a:p>
        </p:txBody>
      </p:sp>
      <p:cxnSp>
        <p:nvCxnSpPr>
          <p:cNvPr id="23" name="直接连接符 22"/>
          <p:cNvCxnSpPr/>
          <p:nvPr/>
        </p:nvCxnSpPr>
        <p:spPr>
          <a:xfrm flipH="true">
            <a:off x="1391477" y="3120631"/>
            <a:ext cx="9313035" cy="0"/>
          </a:xfrm>
          <a:prstGeom prst="line">
            <a:avLst/>
          </a:prstGeom>
          <a:ln>
            <a:solidFill>
              <a:srgbClr val="37609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335867" y="260648"/>
            <a:ext cx="1183917" cy="780776"/>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sp>
        <p:nvSpPr>
          <p:cNvPr id="15" name="矩形 14"/>
          <p:cNvSpPr/>
          <p:nvPr/>
        </p:nvSpPr>
        <p:spPr>
          <a:xfrm>
            <a:off x="1775520" y="340160"/>
            <a:ext cx="4243469" cy="502445"/>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门户及信息网站</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pic>
        <p:nvPicPr>
          <p:cNvPr id="2" name="图片 1"/>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1832535" y="1041400"/>
            <a:ext cx="8395833" cy="573505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926522" cy="376834"/>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资源管理模块</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grpSp>
        <p:nvGrpSpPr>
          <p:cNvPr id="14" name="组合 13"/>
          <p:cNvGrpSpPr/>
          <p:nvPr/>
        </p:nvGrpSpPr>
        <p:grpSpPr>
          <a:xfrm>
            <a:off x="470653" y="1604797"/>
            <a:ext cx="11128720" cy="4894772"/>
            <a:chOff x="537820" y="1312071"/>
            <a:chExt cx="8073121" cy="3550823"/>
          </a:xfrm>
        </p:grpSpPr>
        <p:sp>
          <p:nvSpPr>
            <p:cNvPr id="15" name="椭圆 11"/>
            <p:cNvSpPr>
              <a:spLocks noChangeArrowheads="true"/>
            </p:cNvSpPr>
            <p:nvPr/>
          </p:nvSpPr>
          <p:spPr bwMode="auto">
            <a:xfrm>
              <a:off x="3384918" y="4114008"/>
              <a:ext cx="1991699" cy="438150"/>
            </a:xfrm>
            <a:prstGeom prst="ellipse">
              <a:avLst/>
            </a:prstGeom>
            <a:gradFill rotWithShape="true">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80604020202020204" pitchFamily="34" charset="0"/>
                <a:buNone/>
              </a:pPr>
              <a:endParaRPr lang="zh-CN" altLang="en-US" sz="3200">
                <a:solidFill>
                  <a:schemeClr val="bg2">
                    <a:lumMod val="10000"/>
                  </a:schemeClr>
                </a:solidFill>
              </a:endParaRPr>
            </a:p>
          </p:txBody>
        </p:sp>
        <p:grpSp>
          <p:nvGrpSpPr>
            <p:cNvPr id="16" name="组合 12"/>
            <p:cNvGrpSpPr/>
            <p:nvPr/>
          </p:nvGrpSpPr>
          <p:grpSpPr bwMode="auto">
            <a:xfrm>
              <a:off x="3223043" y="1312071"/>
              <a:ext cx="1623512" cy="1147763"/>
              <a:chOff x="0" y="0"/>
              <a:chExt cx="1624019" cy="1147515"/>
            </a:xfrm>
          </p:grpSpPr>
          <p:grpSp>
            <p:nvGrpSpPr>
              <p:cNvPr id="40" name="组合 7"/>
              <p:cNvGrpSpPr/>
              <p:nvPr/>
            </p:nvGrpSpPr>
            <p:grpSpPr bwMode="auto">
              <a:xfrm>
                <a:off x="0" y="0"/>
                <a:ext cx="1624019" cy="1147515"/>
                <a:chOff x="0" y="0"/>
                <a:chExt cx="2070437" cy="1462949"/>
              </a:xfrm>
            </p:grpSpPr>
            <p:sp>
              <p:nvSpPr>
                <p:cNvPr id="42"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sp>
              <p:nvSpPr>
                <p:cNvPr id="43"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grpSp>
          <p:sp>
            <p:nvSpPr>
              <p:cNvPr id="41" name="Freeform 6"/>
              <p:cNvSpPr>
                <a:spLocks noEditPoints="true"/>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3200">
                  <a:solidFill>
                    <a:schemeClr val="bg2">
                      <a:lumMod val="10000"/>
                    </a:schemeClr>
                  </a:solidFill>
                </a:endParaRPr>
              </a:p>
            </p:txBody>
          </p:sp>
        </p:grpSp>
        <p:grpSp>
          <p:nvGrpSpPr>
            <p:cNvPr id="17" name="组合 13"/>
            <p:cNvGrpSpPr/>
            <p:nvPr/>
          </p:nvGrpSpPr>
          <p:grpSpPr bwMode="auto">
            <a:xfrm>
              <a:off x="4862424" y="1493044"/>
              <a:ext cx="1147408" cy="1624013"/>
              <a:chOff x="0" y="0"/>
              <a:chExt cx="1147515" cy="1624019"/>
            </a:xfrm>
          </p:grpSpPr>
          <p:grpSp>
            <p:nvGrpSpPr>
              <p:cNvPr id="36" name="组合 35"/>
              <p:cNvGrpSpPr/>
              <p:nvPr/>
            </p:nvGrpSpPr>
            <p:grpSpPr bwMode="auto">
              <a:xfrm rot="5400000">
                <a:off x="-238252" y="238252"/>
                <a:ext cx="1624019" cy="1147515"/>
                <a:chOff x="0" y="0"/>
                <a:chExt cx="2070437" cy="1462949"/>
              </a:xfrm>
            </p:grpSpPr>
            <p:sp>
              <p:nvSpPr>
                <p:cNvPr id="38" name="等腰三角形 6"/>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sp>
              <p:nvSpPr>
                <p:cNvPr id="39"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grpSp>
          <p:sp>
            <p:nvSpPr>
              <p:cNvPr id="37" name="Freeform 11"/>
              <p:cNvSpPr>
                <a:spLocks noEditPoints="true"/>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3200">
                  <a:solidFill>
                    <a:schemeClr val="bg2">
                      <a:lumMod val="10000"/>
                    </a:schemeClr>
                  </a:solidFill>
                </a:endParaRPr>
              </a:p>
            </p:txBody>
          </p:sp>
        </p:grpSp>
        <p:grpSp>
          <p:nvGrpSpPr>
            <p:cNvPr id="18" name="组合 14"/>
            <p:cNvGrpSpPr/>
            <p:nvPr/>
          </p:nvGrpSpPr>
          <p:grpSpPr bwMode="auto">
            <a:xfrm>
              <a:off x="4216512" y="3080546"/>
              <a:ext cx="1623512" cy="1147763"/>
              <a:chOff x="0" y="0"/>
              <a:chExt cx="1624019" cy="1147515"/>
            </a:xfrm>
          </p:grpSpPr>
          <p:grpSp>
            <p:nvGrpSpPr>
              <p:cNvPr id="32" name="组合 19"/>
              <p:cNvGrpSpPr/>
              <p:nvPr/>
            </p:nvGrpSpPr>
            <p:grpSpPr bwMode="auto">
              <a:xfrm rot="10800000">
                <a:off x="0" y="0"/>
                <a:ext cx="1624019" cy="1147515"/>
                <a:chOff x="0" y="0"/>
                <a:chExt cx="2070437" cy="1462949"/>
              </a:xfrm>
            </p:grpSpPr>
            <p:sp>
              <p:nvSpPr>
                <p:cNvPr id="34" name="等腰三角形 6"/>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sp>
              <p:nvSpPr>
                <p:cNvPr id="35" name="右箭头 5"/>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grpSp>
          <p:sp>
            <p:nvSpPr>
              <p:cNvPr id="33" name="Freeform 16"/>
              <p:cNvSpPr>
                <a:spLocks noEditPoints="true"/>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3200">
                  <a:solidFill>
                    <a:schemeClr val="bg2">
                      <a:lumMod val="10000"/>
                    </a:schemeClr>
                  </a:solidFill>
                </a:endParaRPr>
              </a:p>
            </p:txBody>
          </p:sp>
        </p:grpSp>
        <p:grpSp>
          <p:nvGrpSpPr>
            <p:cNvPr id="19" name="组合 15"/>
            <p:cNvGrpSpPr/>
            <p:nvPr/>
          </p:nvGrpSpPr>
          <p:grpSpPr bwMode="auto">
            <a:xfrm>
              <a:off x="3062754" y="2402684"/>
              <a:ext cx="1147408" cy="1624012"/>
              <a:chOff x="0" y="0"/>
              <a:chExt cx="1147515" cy="1624019"/>
            </a:xfrm>
          </p:grpSpPr>
          <p:grpSp>
            <p:nvGrpSpPr>
              <p:cNvPr id="28" name="组合 22"/>
              <p:cNvGrpSpPr/>
              <p:nvPr/>
            </p:nvGrpSpPr>
            <p:grpSpPr bwMode="auto">
              <a:xfrm rot="-5400000">
                <a:off x="-238252" y="238252"/>
                <a:ext cx="1624019" cy="1147515"/>
                <a:chOff x="0" y="0"/>
                <a:chExt cx="2070437" cy="1462949"/>
              </a:xfrm>
            </p:grpSpPr>
            <p:sp>
              <p:nvSpPr>
                <p:cNvPr id="30"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sp>
              <p:nvSpPr>
                <p:cNvPr id="31"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80604020202020204" pitchFamily="34" charset="0"/>
                    <a:buNone/>
                    <a:defRPr/>
                  </a:pPr>
                  <a:endParaRPr lang="zh-CN" altLang="en-US" sz="3200">
                    <a:solidFill>
                      <a:schemeClr val="bg2">
                        <a:lumMod val="10000"/>
                      </a:schemeClr>
                    </a:solidFill>
                  </a:endParaRPr>
                </a:p>
              </p:txBody>
            </p:sp>
          </p:grpSp>
          <p:sp>
            <p:nvSpPr>
              <p:cNvPr id="29" name="Freeform 21"/>
              <p:cNvSpPr>
                <a:spLocks noEditPoints="true"/>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3200">
                  <a:solidFill>
                    <a:schemeClr val="bg2">
                      <a:lumMod val="10000"/>
                    </a:schemeClr>
                  </a:solidFill>
                </a:endParaRPr>
              </a:p>
            </p:txBody>
          </p:sp>
        </p:grpSp>
        <p:sp>
          <p:nvSpPr>
            <p:cNvPr id="20" name="TextBox 37"/>
            <p:cNvSpPr txBox="true">
              <a:spLocks noChangeArrowheads="true"/>
            </p:cNvSpPr>
            <p:nvPr/>
          </p:nvSpPr>
          <p:spPr bwMode="auto">
            <a:xfrm>
              <a:off x="537822" y="1580358"/>
              <a:ext cx="878198" cy="290252"/>
            </a:xfrm>
            <a:prstGeom prst="rect">
              <a:avLst/>
            </a:prstGeom>
            <a:noFill/>
            <a:ln w="9525">
              <a:noFill/>
              <a:miter lim="800000"/>
            </a:ln>
          </p:spPr>
          <p:txBody>
            <a:bodyPr wrap="none">
              <a:spAutoFit/>
            </a:bodyPr>
            <a:lstStyle/>
            <a:p>
              <a:r>
                <a:rPr lang="zh-CN" altLang="en-US" sz="2000" b="1" dirty="0" smtClean="0">
                  <a:solidFill>
                    <a:srgbClr val="2B4C73"/>
                  </a:solidFill>
                  <a:latin typeface="微软雅黑" panose="020B0503020204020204" charset="-122"/>
                  <a:ea typeface="微软雅黑" panose="020B0503020204020204" charset="-122"/>
                </a:rPr>
                <a:t>科研平台</a:t>
              </a:r>
              <a:endParaRPr lang="zh-CN" altLang="en-US" sz="2000" b="1" dirty="0">
                <a:solidFill>
                  <a:srgbClr val="2B4C73"/>
                </a:solidFill>
                <a:latin typeface="微软雅黑" panose="020B0503020204020204" charset="-122"/>
                <a:ea typeface="微软雅黑" panose="020B0503020204020204" charset="-122"/>
              </a:endParaRPr>
            </a:p>
          </p:txBody>
        </p:sp>
        <p:sp>
          <p:nvSpPr>
            <p:cNvPr id="21" name="矩形 1"/>
            <p:cNvSpPr>
              <a:spLocks noChangeArrowheads="true"/>
            </p:cNvSpPr>
            <p:nvPr/>
          </p:nvSpPr>
          <p:spPr bwMode="auto">
            <a:xfrm>
              <a:off x="537820" y="1833455"/>
              <a:ext cx="2451932" cy="1406605"/>
            </a:xfrm>
            <a:prstGeom prst="rect">
              <a:avLst/>
            </a:prstGeom>
            <a:noFill/>
            <a:ln w="9525">
              <a:noFill/>
              <a:miter lim="800000"/>
            </a:ln>
          </p:spPr>
          <p:txBody>
            <a:bodyPr>
              <a:spAutoFit/>
            </a:bodyPr>
            <a:lstStyle/>
            <a:p>
              <a:pPr algn="just">
                <a:lnSpc>
                  <a:spcPct val="150000"/>
                </a:lnSpc>
              </a:pPr>
              <a:r>
                <a:rPr lang="zh-CN" altLang="en-US" sz="1600" dirty="0" smtClean="0">
                  <a:solidFill>
                    <a:srgbClr val="2B4C73"/>
                  </a:solidFill>
                  <a:latin typeface="微软雅黑" panose="020B0503020204020204" charset="-122"/>
                  <a:ea typeface="微软雅黑" panose="020B0503020204020204" charset="-122"/>
                </a:rPr>
                <a:t>包括</a:t>
              </a:r>
              <a:r>
                <a:rPr lang="zh-CN" altLang="en-US" sz="1600" dirty="0">
                  <a:solidFill>
                    <a:srgbClr val="2B4C73"/>
                  </a:solidFill>
                  <a:latin typeface="微软雅黑" panose="020B0503020204020204" charset="-122"/>
                  <a:ea typeface="微软雅黑" panose="020B0503020204020204" charset="-122"/>
                </a:rPr>
                <a:t>机构名称、归属单位、机构类别、机构类型、数据来源、入网时间、审核状态、上报流程信息，支持多维度快速检索。</a:t>
              </a:r>
              <a:endParaRPr lang="zh-CN" altLang="en-US" sz="1600" dirty="0">
                <a:solidFill>
                  <a:srgbClr val="2B4C73"/>
                </a:solidFill>
                <a:latin typeface="微软雅黑" panose="020B0503020204020204" charset="-122"/>
                <a:ea typeface="微软雅黑" panose="020B0503020204020204" charset="-122"/>
              </a:endParaRPr>
            </a:p>
            <a:p>
              <a:pPr algn="just">
                <a:lnSpc>
                  <a:spcPct val="150000"/>
                </a:lnSpc>
              </a:pPr>
              <a:endParaRPr lang="en-US" altLang="zh-CN" sz="1600" dirty="0">
                <a:solidFill>
                  <a:srgbClr val="2B4C73"/>
                </a:solidFill>
                <a:latin typeface="微软雅黑" panose="020B0503020204020204" charset="-122"/>
                <a:ea typeface="微软雅黑" panose="020B0503020204020204" charset="-122"/>
              </a:endParaRPr>
            </a:p>
          </p:txBody>
        </p:sp>
        <p:sp>
          <p:nvSpPr>
            <p:cNvPr id="22" name="TextBox 39"/>
            <p:cNvSpPr txBox="true">
              <a:spLocks noChangeArrowheads="true"/>
            </p:cNvSpPr>
            <p:nvPr/>
          </p:nvSpPr>
          <p:spPr bwMode="auto">
            <a:xfrm>
              <a:off x="537822" y="3143710"/>
              <a:ext cx="878198" cy="290252"/>
            </a:xfrm>
            <a:prstGeom prst="rect">
              <a:avLst/>
            </a:prstGeom>
            <a:noFill/>
            <a:ln w="9525">
              <a:noFill/>
              <a:miter lim="800000"/>
            </a:ln>
          </p:spPr>
          <p:txBody>
            <a:bodyPr wrap="none">
              <a:spAutoFit/>
            </a:bodyPr>
            <a:lstStyle/>
            <a:p>
              <a:r>
                <a:rPr lang="zh-CN" altLang="en-US" sz="2000" b="1" dirty="0" smtClean="0">
                  <a:solidFill>
                    <a:srgbClr val="2B4C73"/>
                  </a:solidFill>
                  <a:latin typeface="微软雅黑" panose="020B0503020204020204" charset="-122"/>
                  <a:ea typeface="微软雅黑" panose="020B0503020204020204" charset="-122"/>
                </a:rPr>
                <a:t>检测项目</a:t>
              </a:r>
              <a:endParaRPr lang="zh-CN" altLang="en-US" sz="2000" b="1" dirty="0">
                <a:solidFill>
                  <a:srgbClr val="2B4C73"/>
                </a:solidFill>
                <a:latin typeface="微软雅黑" panose="020B0503020204020204" charset="-122"/>
                <a:ea typeface="微软雅黑" panose="020B0503020204020204" charset="-122"/>
              </a:endParaRPr>
            </a:p>
          </p:txBody>
        </p:sp>
        <p:sp>
          <p:nvSpPr>
            <p:cNvPr id="23" name="矩形 1"/>
            <p:cNvSpPr>
              <a:spLocks noChangeArrowheads="true"/>
            </p:cNvSpPr>
            <p:nvPr/>
          </p:nvSpPr>
          <p:spPr bwMode="auto">
            <a:xfrm>
              <a:off x="537820" y="3397710"/>
              <a:ext cx="2451932" cy="870756"/>
            </a:xfrm>
            <a:prstGeom prst="rect">
              <a:avLst/>
            </a:prstGeom>
            <a:noFill/>
            <a:ln w="9525">
              <a:noFill/>
              <a:miter lim="800000"/>
            </a:ln>
          </p:spPr>
          <p:txBody>
            <a:bodyPr>
              <a:spAutoFit/>
            </a:bodyPr>
            <a:lstStyle/>
            <a:p>
              <a:pPr algn="just">
                <a:lnSpc>
                  <a:spcPct val="150000"/>
                </a:lnSpc>
                <a:buFont typeface="Arial" panose="02080604020202020204" pitchFamily="34" charset="0"/>
                <a:buNone/>
              </a:pPr>
              <a:r>
                <a:rPr lang="zh-CN" altLang="en-US" sz="1600" dirty="0" smtClean="0">
                  <a:solidFill>
                    <a:srgbClr val="2B4C73"/>
                  </a:solidFill>
                  <a:latin typeface="微软雅黑" panose="020B0503020204020204" charset="-122"/>
                  <a:ea typeface="微软雅黑" panose="020B0503020204020204" charset="-122"/>
                </a:rPr>
                <a:t>包括服务名称、管理单位、项目分类、发布时间、服务状态、审核情况、流程信息等。</a:t>
              </a:r>
              <a:endParaRPr lang="zh-CN" altLang="en-US" sz="1600" dirty="0">
                <a:solidFill>
                  <a:srgbClr val="2B4C73"/>
                </a:solidFill>
                <a:latin typeface="微软雅黑" panose="020B0503020204020204" charset="-122"/>
                <a:ea typeface="微软雅黑" panose="020B0503020204020204" charset="-122"/>
              </a:endParaRPr>
            </a:p>
          </p:txBody>
        </p:sp>
        <p:sp>
          <p:nvSpPr>
            <p:cNvPr id="24" name="TextBox 41"/>
            <p:cNvSpPr txBox="true">
              <a:spLocks noChangeArrowheads="true"/>
            </p:cNvSpPr>
            <p:nvPr/>
          </p:nvSpPr>
          <p:spPr bwMode="auto">
            <a:xfrm>
              <a:off x="6151076" y="1578848"/>
              <a:ext cx="878198" cy="290252"/>
            </a:xfrm>
            <a:prstGeom prst="rect">
              <a:avLst/>
            </a:prstGeom>
            <a:noFill/>
            <a:ln w="9525">
              <a:noFill/>
              <a:miter lim="800000"/>
            </a:ln>
          </p:spPr>
          <p:txBody>
            <a:bodyPr wrap="none">
              <a:spAutoFit/>
            </a:bodyPr>
            <a:lstStyle/>
            <a:p>
              <a:r>
                <a:rPr lang="zh-CN" altLang="en-US" sz="2000" b="1" dirty="0" smtClean="0">
                  <a:solidFill>
                    <a:srgbClr val="2B4C73"/>
                  </a:solidFill>
                  <a:latin typeface="微软雅黑" panose="020B0503020204020204" charset="-122"/>
                  <a:ea typeface="微软雅黑" panose="020B0503020204020204" charset="-122"/>
                </a:rPr>
                <a:t>科研仪器</a:t>
              </a:r>
              <a:endParaRPr lang="zh-CN" altLang="en-US" sz="2000" b="1" dirty="0">
                <a:solidFill>
                  <a:srgbClr val="2B4C73"/>
                </a:solidFill>
                <a:latin typeface="微软雅黑" panose="020B0503020204020204" charset="-122"/>
                <a:ea typeface="微软雅黑" panose="020B0503020204020204" charset="-122"/>
              </a:endParaRPr>
            </a:p>
          </p:txBody>
        </p:sp>
        <p:sp>
          <p:nvSpPr>
            <p:cNvPr id="25" name="矩形 1"/>
            <p:cNvSpPr>
              <a:spLocks noChangeArrowheads="true"/>
            </p:cNvSpPr>
            <p:nvPr/>
          </p:nvSpPr>
          <p:spPr bwMode="auto">
            <a:xfrm>
              <a:off x="6151077" y="1810489"/>
              <a:ext cx="2451930" cy="1138680"/>
            </a:xfrm>
            <a:prstGeom prst="rect">
              <a:avLst/>
            </a:prstGeom>
            <a:noFill/>
            <a:ln w="9525">
              <a:noFill/>
              <a:miter lim="800000"/>
            </a:ln>
          </p:spPr>
          <p:txBody>
            <a:bodyPr>
              <a:spAutoFit/>
            </a:bodyPr>
            <a:lstStyle/>
            <a:p>
              <a:pPr algn="just">
                <a:lnSpc>
                  <a:spcPct val="150000"/>
                </a:lnSpc>
                <a:buFont typeface="Arial" panose="02080604020202020204" pitchFamily="34" charset="0"/>
                <a:buNone/>
              </a:pPr>
              <a:r>
                <a:rPr lang="zh-CN" altLang="en-US" sz="1600" dirty="0" smtClean="0">
                  <a:solidFill>
                    <a:srgbClr val="2B4C73"/>
                  </a:solidFill>
                  <a:latin typeface="微软雅黑" panose="020B0503020204020204" charset="-122"/>
                  <a:ea typeface="微软雅黑" panose="020B0503020204020204" charset="-122"/>
                </a:rPr>
                <a:t>包括</a:t>
              </a:r>
              <a:r>
                <a:rPr lang="zh-CN" altLang="en-US" sz="1600" dirty="0">
                  <a:solidFill>
                    <a:srgbClr val="2B4C73"/>
                  </a:solidFill>
                  <a:latin typeface="微软雅黑" panose="020B0503020204020204" charset="-122"/>
                  <a:ea typeface="微软雅黑" panose="020B0503020204020204" charset="-122"/>
                </a:rPr>
                <a:t>仪器名称、归属单位、所属单位内设部门、价值、是否对外开放、所在城市、数据来源、入网时间、使用状态、海关</a:t>
              </a:r>
              <a:r>
                <a:rPr lang="zh-CN" altLang="en-US" sz="1600" dirty="0" smtClean="0">
                  <a:solidFill>
                    <a:srgbClr val="2B4C73"/>
                  </a:solidFill>
                  <a:latin typeface="微软雅黑" panose="020B0503020204020204" charset="-122"/>
                  <a:ea typeface="微软雅黑" panose="020B0503020204020204" charset="-122"/>
                </a:rPr>
                <a:t>监管等信息。</a:t>
              </a:r>
              <a:endParaRPr lang="zh-CN" altLang="en-US" sz="1600" dirty="0">
                <a:solidFill>
                  <a:srgbClr val="2B4C73"/>
                </a:solidFill>
                <a:latin typeface="微软雅黑" panose="020B0503020204020204" charset="-122"/>
                <a:ea typeface="微软雅黑" panose="020B0503020204020204" charset="-122"/>
              </a:endParaRPr>
            </a:p>
          </p:txBody>
        </p:sp>
        <p:sp>
          <p:nvSpPr>
            <p:cNvPr id="26" name="TextBox 47"/>
            <p:cNvSpPr txBox="true">
              <a:spLocks noChangeArrowheads="true"/>
            </p:cNvSpPr>
            <p:nvPr/>
          </p:nvSpPr>
          <p:spPr bwMode="auto">
            <a:xfrm>
              <a:off x="6151076" y="3148448"/>
              <a:ext cx="878198" cy="290252"/>
            </a:xfrm>
            <a:prstGeom prst="rect">
              <a:avLst/>
            </a:prstGeom>
            <a:noFill/>
            <a:ln w="9525">
              <a:noFill/>
              <a:miter lim="800000"/>
            </a:ln>
          </p:spPr>
          <p:txBody>
            <a:bodyPr wrap="none">
              <a:spAutoFit/>
            </a:bodyPr>
            <a:lstStyle/>
            <a:p>
              <a:r>
                <a:rPr lang="zh-CN" altLang="en-US" sz="2000" b="1" dirty="0" smtClean="0">
                  <a:solidFill>
                    <a:srgbClr val="2B4C73"/>
                  </a:solidFill>
                  <a:latin typeface="微软雅黑" panose="020B0503020204020204" charset="-122"/>
                  <a:ea typeface="微软雅黑" panose="020B0503020204020204" charset="-122"/>
                </a:rPr>
                <a:t>服务记录</a:t>
              </a:r>
              <a:endParaRPr lang="zh-CN" altLang="en-US" sz="2000" b="1" dirty="0">
                <a:solidFill>
                  <a:srgbClr val="2B4C73"/>
                </a:solidFill>
                <a:latin typeface="微软雅黑" panose="020B0503020204020204" charset="-122"/>
                <a:ea typeface="微软雅黑" panose="020B0503020204020204" charset="-122"/>
              </a:endParaRPr>
            </a:p>
          </p:txBody>
        </p:sp>
        <p:sp>
          <p:nvSpPr>
            <p:cNvPr id="27" name="矩形 1"/>
            <p:cNvSpPr>
              <a:spLocks noChangeArrowheads="true"/>
            </p:cNvSpPr>
            <p:nvPr/>
          </p:nvSpPr>
          <p:spPr bwMode="auto">
            <a:xfrm>
              <a:off x="6159011" y="3456289"/>
              <a:ext cx="2451930" cy="1406605"/>
            </a:xfrm>
            <a:prstGeom prst="rect">
              <a:avLst/>
            </a:prstGeom>
            <a:noFill/>
            <a:ln w="9525">
              <a:noFill/>
              <a:miter lim="800000"/>
            </a:ln>
          </p:spPr>
          <p:txBody>
            <a:bodyPr>
              <a:spAutoFit/>
            </a:bodyPr>
            <a:lstStyle/>
            <a:p>
              <a:pPr algn="just">
                <a:lnSpc>
                  <a:spcPct val="150000"/>
                </a:lnSpc>
              </a:pPr>
              <a:r>
                <a:rPr lang="zh-CN" altLang="en-US" sz="1600" dirty="0" smtClean="0">
                  <a:solidFill>
                    <a:srgbClr val="2B4C73"/>
                  </a:solidFill>
                  <a:latin typeface="微软雅黑" panose="020B0503020204020204" charset="-122"/>
                  <a:ea typeface="微软雅黑" panose="020B0503020204020204" charset="-122"/>
                </a:rPr>
                <a:t>包括</a:t>
              </a:r>
              <a:r>
                <a:rPr lang="zh-CN" altLang="en-US" sz="1600" dirty="0">
                  <a:solidFill>
                    <a:srgbClr val="2B4C73"/>
                  </a:solidFill>
                  <a:latin typeface="微软雅黑" panose="020B0503020204020204" charset="-122"/>
                  <a:ea typeface="微软雅黑" panose="020B0503020204020204" charset="-122"/>
                </a:rPr>
                <a:t>订单号、预约仪器、管理单位、申请人、申请人电话、服务金额、数据来源、上报时间、审核状态、上报</a:t>
              </a:r>
              <a:r>
                <a:rPr lang="zh-CN" altLang="en-US" sz="1600" dirty="0" smtClean="0">
                  <a:solidFill>
                    <a:srgbClr val="2B4C73"/>
                  </a:solidFill>
                  <a:latin typeface="微软雅黑" panose="020B0503020204020204" charset="-122"/>
                  <a:ea typeface="微软雅黑" panose="020B0503020204020204" charset="-122"/>
                </a:rPr>
                <a:t>流程等信息。</a:t>
              </a:r>
              <a:endParaRPr lang="zh-CN" altLang="en-US" sz="1600" dirty="0">
                <a:solidFill>
                  <a:srgbClr val="2B4C73"/>
                </a:solidFill>
                <a:latin typeface="微软雅黑" panose="020B0503020204020204" charset="-122"/>
                <a:ea typeface="微软雅黑" panose="020B0503020204020204" charset="-122"/>
              </a:endParaRPr>
            </a:p>
            <a:p>
              <a:pPr algn="just">
                <a:lnSpc>
                  <a:spcPct val="150000"/>
                </a:lnSpc>
              </a:pPr>
              <a:endParaRPr lang="zh-CN" altLang="en-US" sz="1600" dirty="0">
                <a:solidFill>
                  <a:srgbClr val="2B4C73"/>
                </a:solidFill>
                <a:latin typeface="微软雅黑" panose="020B0503020204020204" charset="-122"/>
                <a:ea typeface="微软雅黑" panose="020B050302020402020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926522" cy="376834"/>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资源管理模块</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pic>
        <p:nvPicPr>
          <p:cNvPr id="2" name="图片 1"/>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1066800" y="1134000"/>
            <a:ext cx="10058400" cy="548381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926522" cy="376834"/>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资源管理模块</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pic>
        <p:nvPicPr>
          <p:cNvPr id="3" name="图片 2"/>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1056812" y="1145575"/>
            <a:ext cx="10058400" cy="552253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grpSp>
        <p:nvGrpSpPr>
          <p:cNvPr id="13" name="组合 12"/>
          <p:cNvGrpSpPr/>
          <p:nvPr/>
        </p:nvGrpSpPr>
        <p:grpSpPr>
          <a:xfrm>
            <a:off x="1447529" y="1254432"/>
            <a:ext cx="1251587" cy="1531597"/>
            <a:chOff x="4053743" y="457200"/>
            <a:chExt cx="1251587" cy="1531596"/>
          </a:xfrm>
        </p:grpSpPr>
        <p:pic>
          <p:nvPicPr>
            <p:cNvPr id="14" name="图片 13"/>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4053743" y="457200"/>
              <a:ext cx="1219200" cy="1219200"/>
            </a:xfrm>
            <a:prstGeom prst="rect">
              <a:avLst/>
            </a:prstGeom>
          </p:spPr>
        </p:pic>
        <p:sp>
          <p:nvSpPr>
            <p:cNvPr id="15" name="文本框 14"/>
            <p:cNvSpPr txBox="true"/>
            <p:nvPr/>
          </p:nvSpPr>
          <p:spPr>
            <a:xfrm>
              <a:off x="4094742" y="1650242"/>
              <a:ext cx="1210588" cy="338554"/>
            </a:xfrm>
            <a:prstGeom prst="rect">
              <a:avLst/>
            </a:prstGeom>
            <a:noFill/>
          </p:spPr>
          <p:txBody>
            <a:bodyPr wrap="none" rtlCol="0">
              <a:spAutoFit/>
            </a:bodyPr>
            <a:lstStyle/>
            <a:p>
              <a:r>
                <a:rPr lang="zh-CN" altLang="en-US" sz="1600" dirty="0" smtClean="0">
                  <a:latin typeface="微软雅黑" panose="020B0503020204020204" charset="-122"/>
                  <a:ea typeface="微软雅黑" panose="020B0503020204020204" charset="-122"/>
                </a:rPr>
                <a:t>系统管理员</a:t>
              </a:r>
              <a:endParaRPr lang="zh-CN" altLang="en-US" sz="1600" dirty="0">
                <a:latin typeface="微软雅黑" panose="020B0503020204020204" charset="-122"/>
                <a:ea typeface="微软雅黑" panose="020B0503020204020204" charset="-122"/>
              </a:endParaRPr>
            </a:p>
          </p:txBody>
        </p:sp>
      </p:grpSp>
      <p:grpSp>
        <p:nvGrpSpPr>
          <p:cNvPr id="16" name="组合 15"/>
          <p:cNvGrpSpPr/>
          <p:nvPr/>
        </p:nvGrpSpPr>
        <p:grpSpPr>
          <a:xfrm>
            <a:off x="1520873" y="3159983"/>
            <a:ext cx="1252756" cy="1554070"/>
            <a:chOff x="1626313" y="1524000"/>
            <a:chExt cx="1252755" cy="1554069"/>
          </a:xfrm>
        </p:grpSpPr>
        <p:pic>
          <p:nvPicPr>
            <p:cNvPr id="17" name="图片 16"/>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1659868" y="1524000"/>
              <a:ext cx="1219200" cy="1219200"/>
            </a:xfrm>
            <a:prstGeom prst="rect">
              <a:avLst/>
            </a:prstGeom>
          </p:spPr>
        </p:pic>
        <p:sp>
          <p:nvSpPr>
            <p:cNvPr id="18" name="文本框 17"/>
            <p:cNvSpPr txBox="true"/>
            <p:nvPr/>
          </p:nvSpPr>
          <p:spPr>
            <a:xfrm>
              <a:off x="1626313" y="2739515"/>
              <a:ext cx="1210587" cy="338554"/>
            </a:xfrm>
            <a:prstGeom prst="rect">
              <a:avLst/>
            </a:prstGeom>
            <a:noFill/>
          </p:spPr>
          <p:txBody>
            <a:bodyPr wrap="none" rtlCol="0">
              <a:spAutoFit/>
            </a:bodyPr>
            <a:lstStyle/>
            <a:p>
              <a:r>
                <a:rPr lang="zh-CN" altLang="en-US" sz="1600" dirty="0">
                  <a:latin typeface="微软雅黑" panose="020B0503020204020204" charset="-122"/>
                  <a:ea typeface="微软雅黑" panose="020B0503020204020204" charset="-122"/>
                </a:rPr>
                <a:t>平台</a:t>
              </a:r>
              <a:r>
                <a:rPr lang="zh-CN" altLang="en-US" sz="1600" dirty="0" smtClean="0">
                  <a:latin typeface="微软雅黑" panose="020B0503020204020204" charset="-122"/>
                  <a:ea typeface="微软雅黑" panose="020B0503020204020204" charset="-122"/>
                </a:rPr>
                <a:t>管理员</a:t>
              </a:r>
              <a:endParaRPr lang="zh-CN" altLang="en-US" sz="1600" dirty="0">
                <a:latin typeface="微软雅黑" panose="020B0503020204020204" charset="-122"/>
                <a:ea typeface="微软雅黑" panose="020B0503020204020204" charset="-122"/>
              </a:endParaRPr>
            </a:p>
          </p:txBody>
        </p:sp>
      </p:grpSp>
      <p:grpSp>
        <p:nvGrpSpPr>
          <p:cNvPr id="19" name="组合 18"/>
          <p:cNvGrpSpPr/>
          <p:nvPr/>
        </p:nvGrpSpPr>
        <p:grpSpPr>
          <a:xfrm>
            <a:off x="1421039" y="4977724"/>
            <a:ext cx="1415772" cy="1589361"/>
            <a:chOff x="1306130" y="3909786"/>
            <a:chExt cx="1415772" cy="1589360"/>
          </a:xfrm>
        </p:grpSpPr>
        <p:pic>
          <p:nvPicPr>
            <p:cNvPr id="20" name="图片 19"/>
            <p:cNvPicPr>
              <a:picLocks noChangeAspect="true"/>
            </p:cNvPicPr>
            <p:nvPr/>
          </p:nvPicPr>
          <p:blipFill>
            <a:blip r:embed="rId3" cstate="print">
              <a:extLst>
                <a:ext uri="{28A0092B-C50C-407E-A947-70E740481C1C}">
                  <a14:useLocalDpi xmlns:a14="http://schemas.microsoft.com/office/drawing/2010/main" val="false"/>
                </a:ext>
              </a:extLst>
            </a:blip>
            <a:stretch>
              <a:fillRect/>
            </a:stretch>
          </p:blipFill>
          <p:spPr>
            <a:xfrm>
              <a:off x="1361051" y="3909786"/>
              <a:ext cx="1219200" cy="1219200"/>
            </a:xfrm>
            <a:prstGeom prst="rect">
              <a:avLst/>
            </a:prstGeom>
          </p:spPr>
        </p:pic>
        <p:sp>
          <p:nvSpPr>
            <p:cNvPr id="21" name="文本框 20"/>
            <p:cNvSpPr txBox="true"/>
            <p:nvPr/>
          </p:nvSpPr>
          <p:spPr>
            <a:xfrm>
              <a:off x="1306130" y="5160592"/>
              <a:ext cx="1415772" cy="338554"/>
            </a:xfrm>
            <a:prstGeom prst="rect">
              <a:avLst/>
            </a:prstGeom>
            <a:noFill/>
          </p:spPr>
          <p:txBody>
            <a:bodyPr wrap="none" rtlCol="0">
              <a:spAutoFit/>
            </a:bodyPr>
            <a:lstStyle/>
            <a:p>
              <a:r>
                <a:rPr lang="zh-CN" altLang="en-US" sz="1600" dirty="0" smtClean="0">
                  <a:latin typeface="微软雅黑" panose="020B0503020204020204" charset="-122"/>
                  <a:ea typeface="微软雅黑" panose="020B0503020204020204" charset="-122"/>
                </a:rPr>
                <a:t>管理单位用户</a:t>
              </a:r>
              <a:endParaRPr lang="zh-CN" altLang="en-US" sz="1600" dirty="0">
                <a:latin typeface="微软雅黑" panose="020B0503020204020204" charset="-122"/>
                <a:ea typeface="微软雅黑" panose="020B0503020204020204" charset="-122"/>
              </a:endParaRPr>
            </a:p>
          </p:txBody>
        </p:sp>
      </p:grpSp>
      <p:grpSp>
        <p:nvGrpSpPr>
          <p:cNvPr id="22" name="组合 21"/>
          <p:cNvGrpSpPr/>
          <p:nvPr/>
        </p:nvGrpSpPr>
        <p:grpSpPr>
          <a:xfrm>
            <a:off x="6570600" y="4942422"/>
            <a:ext cx="1281751" cy="1610698"/>
            <a:chOff x="4099290" y="5088682"/>
            <a:chExt cx="1281751" cy="1610699"/>
          </a:xfrm>
        </p:grpSpPr>
        <p:pic>
          <p:nvPicPr>
            <p:cNvPr id="23" name="图片 22"/>
            <p:cNvPicPr>
              <a:picLocks noChangeAspect="true"/>
            </p:cNvPicPr>
            <p:nvPr/>
          </p:nvPicPr>
          <p:blipFill>
            <a:blip r:embed="rId4" cstate="print">
              <a:extLst>
                <a:ext uri="{28A0092B-C50C-407E-A947-70E740481C1C}">
                  <a14:useLocalDpi xmlns:a14="http://schemas.microsoft.com/office/drawing/2010/main" val="false"/>
                </a:ext>
              </a:extLst>
            </a:blip>
            <a:stretch>
              <a:fillRect/>
            </a:stretch>
          </p:blipFill>
          <p:spPr>
            <a:xfrm>
              <a:off x="4160641" y="5088682"/>
              <a:ext cx="1220400" cy="1220400"/>
            </a:xfrm>
            <a:prstGeom prst="rect">
              <a:avLst/>
            </a:prstGeom>
          </p:spPr>
        </p:pic>
        <p:sp>
          <p:nvSpPr>
            <p:cNvPr id="24" name="文本框 23"/>
            <p:cNvSpPr txBox="true"/>
            <p:nvPr/>
          </p:nvSpPr>
          <p:spPr>
            <a:xfrm>
              <a:off x="4099290" y="6360827"/>
              <a:ext cx="1210588" cy="338554"/>
            </a:xfrm>
            <a:prstGeom prst="rect">
              <a:avLst/>
            </a:prstGeom>
            <a:noFill/>
          </p:spPr>
          <p:txBody>
            <a:bodyPr wrap="none" rtlCol="0">
              <a:spAutoFit/>
            </a:bodyPr>
            <a:lstStyle/>
            <a:p>
              <a:r>
                <a:rPr lang="zh-CN" altLang="en-US" sz="1600" dirty="0" smtClean="0">
                  <a:latin typeface="微软雅黑" panose="020B0503020204020204" charset="-122"/>
                  <a:ea typeface="微软雅黑" panose="020B0503020204020204" charset="-122"/>
                </a:rPr>
                <a:t>自定义角色</a:t>
              </a:r>
              <a:endParaRPr lang="zh-CN" altLang="en-US" sz="1600" dirty="0">
                <a:latin typeface="微软雅黑" panose="020B0503020204020204" charset="-122"/>
                <a:ea typeface="微软雅黑" panose="020B0503020204020204" charset="-122"/>
              </a:endParaRPr>
            </a:p>
          </p:txBody>
        </p:sp>
      </p:grpSp>
      <p:grpSp>
        <p:nvGrpSpPr>
          <p:cNvPr id="25" name="组合 24"/>
          <p:cNvGrpSpPr/>
          <p:nvPr/>
        </p:nvGrpSpPr>
        <p:grpSpPr>
          <a:xfrm>
            <a:off x="6507941" y="1229088"/>
            <a:ext cx="1219200" cy="1556941"/>
            <a:chOff x="6477000" y="3909786"/>
            <a:chExt cx="1219200" cy="1556940"/>
          </a:xfrm>
        </p:grpSpPr>
        <p:pic>
          <p:nvPicPr>
            <p:cNvPr id="26" name="图片 25"/>
            <p:cNvPicPr>
              <a:picLocks noChangeAspect="true"/>
            </p:cNvPicPr>
            <p:nvPr/>
          </p:nvPicPr>
          <p:blipFill>
            <a:blip r:embed="rId5" cstate="print">
              <a:extLst>
                <a:ext uri="{28A0092B-C50C-407E-A947-70E740481C1C}">
                  <a14:useLocalDpi xmlns:a14="http://schemas.microsoft.com/office/drawing/2010/main" val="false"/>
                </a:ext>
              </a:extLst>
            </a:blip>
            <a:stretch>
              <a:fillRect/>
            </a:stretch>
          </p:blipFill>
          <p:spPr>
            <a:xfrm>
              <a:off x="6477000" y="3909786"/>
              <a:ext cx="1219200" cy="1219200"/>
            </a:xfrm>
            <a:prstGeom prst="rect">
              <a:avLst/>
            </a:prstGeom>
          </p:spPr>
        </p:pic>
        <p:sp>
          <p:nvSpPr>
            <p:cNvPr id="27" name="文本框 26"/>
            <p:cNvSpPr txBox="true"/>
            <p:nvPr/>
          </p:nvSpPr>
          <p:spPr>
            <a:xfrm>
              <a:off x="6601010" y="5128172"/>
              <a:ext cx="1005403" cy="338554"/>
            </a:xfrm>
            <a:prstGeom prst="rect">
              <a:avLst/>
            </a:prstGeom>
            <a:noFill/>
          </p:spPr>
          <p:txBody>
            <a:bodyPr wrap="none" rtlCol="0">
              <a:spAutoFit/>
            </a:bodyPr>
            <a:lstStyle/>
            <a:p>
              <a:r>
                <a:rPr lang="zh-CN" altLang="en-US" sz="1600" dirty="0" smtClean="0">
                  <a:latin typeface="微软雅黑" panose="020B0503020204020204" charset="-122"/>
                  <a:ea typeface="微软雅黑" panose="020B0503020204020204" charset="-122"/>
                </a:rPr>
                <a:t>专家用户</a:t>
              </a:r>
              <a:endParaRPr lang="zh-CN" altLang="en-US" sz="1600" dirty="0">
                <a:latin typeface="微软雅黑" panose="020B0503020204020204" charset="-122"/>
                <a:ea typeface="微软雅黑" panose="020B0503020204020204" charset="-122"/>
              </a:endParaRPr>
            </a:p>
          </p:txBody>
        </p:sp>
      </p:grpSp>
      <p:grpSp>
        <p:nvGrpSpPr>
          <p:cNvPr id="28" name="组合 27"/>
          <p:cNvGrpSpPr/>
          <p:nvPr/>
        </p:nvGrpSpPr>
        <p:grpSpPr>
          <a:xfrm>
            <a:off x="6418158" y="3077876"/>
            <a:ext cx="1226215" cy="1588101"/>
            <a:chOff x="6324600" y="1524000"/>
            <a:chExt cx="1226213" cy="1588100"/>
          </a:xfrm>
        </p:grpSpPr>
        <p:pic>
          <p:nvPicPr>
            <p:cNvPr id="29" name="Picture 2" descr="Person Male Light icon"/>
            <p:cNvPicPr>
              <a:picLocks noChangeAspect="true" noChangeArrowheads="true"/>
            </p:cNvPicPr>
            <p:nvPr/>
          </p:nvPicPr>
          <p:blipFill>
            <a:blip r:embed="rId6" cstate="print">
              <a:extLst>
                <a:ext uri="{28A0092B-C50C-407E-A947-70E740481C1C}">
                  <a14:useLocalDpi xmlns:a14="http://schemas.microsoft.com/office/drawing/2010/main" val="false"/>
                </a:ext>
              </a:extLst>
            </a:blip>
            <a:srcRect/>
            <a:stretch>
              <a:fillRect/>
            </a:stretch>
          </p:blipFill>
          <p:spPr bwMode="auto">
            <a:xfrm flipH="true">
              <a:off x="6324600" y="15240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true"/>
            <p:nvPr/>
          </p:nvSpPr>
          <p:spPr>
            <a:xfrm>
              <a:off x="6545411" y="2773546"/>
              <a:ext cx="1005402" cy="338554"/>
            </a:xfrm>
            <a:prstGeom prst="rect">
              <a:avLst/>
            </a:prstGeom>
            <a:noFill/>
          </p:spPr>
          <p:txBody>
            <a:bodyPr wrap="none" rtlCol="0">
              <a:spAutoFit/>
            </a:bodyPr>
            <a:lstStyle/>
            <a:p>
              <a:r>
                <a:rPr lang="zh-CN" altLang="en-US" sz="1600" dirty="0" smtClean="0">
                  <a:latin typeface="微软雅黑" panose="020B0503020204020204" charset="-122"/>
                  <a:ea typeface="微软雅黑" panose="020B0503020204020204" charset="-122"/>
                </a:rPr>
                <a:t>普通用户</a:t>
              </a:r>
              <a:endParaRPr lang="zh-CN" altLang="en-US" sz="1600" dirty="0">
                <a:latin typeface="微软雅黑" panose="020B0503020204020204" charset="-122"/>
                <a:ea typeface="微软雅黑" panose="020B0503020204020204" charset="-122"/>
              </a:endParaRPr>
            </a:p>
          </p:txBody>
        </p:sp>
      </p:grpSp>
      <p:sp>
        <p:nvSpPr>
          <p:cNvPr id="31" name="文本框 30"/>
          <p:cNvSpPr txBox="true"/>
          <p:nvPr/>
        </p:nvSpPr>
        <p:spPr>
          <a:xfrm>
            <a:off x="2773628" y="1258516"/>
            <a:ext cx="2740287" cy="1240340"/>
          </a:xfrm>
          <a:prstGeom prst="rect">
            <a:avLst/>
          </a:prstGeom>
          <a:noFill/>
        </p:spPr>
        <p:txBody>
          <a:bodyPr wrap="square" rtlCol="0">
            <a:spAutoFit/>
          </a:bodyPr>
          <a:lstStyle/>
          <a:p>
            <a:pPr algn="just"/>
            <a:r>
              <a:rPr lang="zh-CN" altLang="en-US" sz="1865" dirty="0" smtClean="0">
                <a:solidFill>
                  <a:srgbClr val="376092"/>
                </a:solidFill>
                <a:latin typeface="微软雅黑" panose="020B0503020204020204" charset="-122"/>
                <a:ea typeface="微软雅黑" panose="020B0503020204020204" charset="-122"/>
              </a:rPr>
              <a:t>平台配置</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用户权限分配</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数据对接管理</a:t>
            </a:r>
            <a:endParaRPr lang="en-US" altLang="zh-CN" sz="1865" dirty="0" smtClean="0">
              <a:solidFill>
                <a:srgbClr val="376092"/>
              </a:solidFill>
              <a:latin typeface="微软雅黑" panose="020B0503020204020204" charset="-122"/>
              <a:ea typeface="微软雅黑" panose="020B0503020204020204" charset="-122"/>
            </a:endParaRPr>
          </a:p>
          <a:p>
            <a:pPr algn="just"/>
            <a:r>
              <a:rPr lang="en-US" altLang="zh-CN" sz="1865" dirty="0" smtClean="0">
                <a:solidFill>
                  <a:srgbClr val="376092"/>
                </a:solidFill>
                <a:latin typeface="微软雅黑" panose="020B0503020204020204" charset="-122"/>
                <a:ea typeface="微软雅黑" panose="020B0503020204020204" charset="-122"/>
              </a:rPr>
              <a:t>……</a:t>
            </a:r>
            <a:endParaRPr lang="zh-CN" altLang="en-US" sz="1865" dirty="0">
              <a:solidFill>
                <a:srgbClr val="376092"/>
              </a:solidFill>
              <a:latin typeface="微软雅黑" panose="020B0503020204020204" charset="-122"/>
              <a:ea typeface="微软雅黑" panose="020B0503020204020204" charset="-122"/>
            </a:endParaRPr>
          </a:p>
        </p:txBody>
      </p:sp>
      <p:sp>
        <p:nvSpPr>
          <p:cNvPr id="32" name="文本框 31"/>
          <p:cNvSpPr txBox="true"/>
          <p:nvPr/>
        </p:nvSpPr>
        <p:spPr>
          <a:xfrm>
            <a:off x="2814473" y="3220919"/>
            <a:ext cx="2740287" cy="1240340"/>
          </a:xfrm>
          <a:prstGeom prst="rect">
            <a:avLst/>
          </a:prstGeom>
          <a:noFill/>
        </p:spPr>
        <p:txBody>
          <a:bodyPr wrap="square" rtlCol="0">
            <a:spAutoFit/>
          </a:bodyPr>
          <a:lstStyle/>
          <a:p>
            <a:pPr algn="just"/>
            <a:r>
              <a:rPr lang="zh-CN" altLang="en-US" sz="1865" dirty="0" smtClean="0">
                <a:solidFill>
                  <a:srgbClr val="376092"/>
                </a:solidFill>
                <a:latin typeface="微软雅黑" panose="020B0503020204020204" charset="-122"/>
                <a:ea typeface="微软雅黑" panose="020B0503020204020204" charset="-122"/>
              </a:rPr>
              <a:t>信息发布</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仪器入网审核</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绩效考核管理</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a:solidFill>
                  <a:srgbClr val="376092"/>
                </a:solidFill>
                <a:latin typeface="微软雅黑" panose="020B0503020204020204" charset="-122"/>
                <a:ea typeface="微软雅黑" panose="020B0503020204020204" charset="-122"/>
              </a:rPr>
              <a:t>创新</a:t>
            </a:r>
            <a:r>
              <a:rPr lang="zh-CN" altLang="en-US" sz="1865" dirty="0" smtClean="0">
                <a:solidFill>
                  <a:srgbClr val="376092"/>
                </a:solidFill>
                <a:latin typeface="微软雅黑" panose="020B0503020204020204" charset="-122"/>
                <a:ea typeface="微软雅黑" panose="020B0503020204020204" charset="-122"/>
              </a:rPr>
              <a:t>券管理</a:t>
            </a:r>
            <a:r>
              <a:rPr lang="en-US" altLang="zh-CN" sz="1865" dirty="0" smtClean="0">
                <a:solidFill>
                  <a:srgbClr val="376092"/>
                </a:solidFill>
                <a:latin typeface="微软雅黑" panose="020B0503020204020204" charset="-122"/>
                <a:ea typeface="微软雅黑" panose="020B0503020204020204" charset="-122"/>
              </a:rPr>
              <a:t>……</a:t>
            </a:r>
            <a:endParaRPr lang="en-US" altLang="zh-CN" sz="1865" dirty="0">
              <a:solidFill>
                <a:srgbClr val="376092"/>
              </a:solidFill>
              <a:latin typeface="微软雅黑" panose="020B0503020204020204" charset="-122"/>
              <a:ea typeface="微软雅黑" panose="020B0503020204020204" charset="-122"/>
            </a:endParaRPr>
          </a:p>
        </p:txBody>
      </p:sp>
      <p:sp>
        <p:nvSpPr>
          <p:cNvPr id="33" name="文本框 32"/>
          <p:cNvSpPr txBox="true"/>
          <p:nvPr/>
        </p:nvSpPr>
        <p:spPr>
          <a:xfrm>
            <a:off x="2814473" y="4990247"/>
            <a:ext cx="2740287" cy="1527341"/>
          </a:xfrm>
          <a:prstGeom prst="rect">
            <a:avLst/>
          </a:prstGeom>
          <a:noFill/>
        </p:spPr>
        <p:txBody>
          <a:bodyPr wrap="square" rtlCol="0">
            <a:spAutoFit/>
          </a:bodyPr>
          <a:lstStyle/>
          <a:p>
            <a:pPr algn="just"/>
            <a:r>
              <a:rPr lang="zh-CN" altLang="en-US" sz="1865" dirty="0" smtClean="0">
                <a:solidFill>
                  <a:srgbClr val="376092"/>
                </a:solidFill>
                <a:latin typeface="微软雅黑" panose="020B0503020204020204" charset="-122"/>
                <a:ea typeface="微软雅黑" panose="020B0503020204020204" charset="-122"/>
              </a:rPr>
              <a:t>单位信息管理</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仪器信息管理</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服务信息管理</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绩效评价申报</a:t>
            </a:r>
            <a:endParaRPr lang="en-US" altLang="zh-CN" sz="1865" dirty="0" smtClean="0">
              <a:solidFill>
                <a:srgbClr val="376092"/>
              </a:solidFill>
              <a:latin typeface="微软雅黑" panose="020B0503020204020204" charset="-122"/>
              <a:ea typeface="微软雅黑" panose="020B0503020204020204" charset="-122"/>
            </a:endParaRPr>
          </a:p>
          <a:p>
            <a:pPr algn="just"/>
            <a:r>
              <a:rPr lang="en-US" altLang="zh-CN" sz="1865" dirty="0" smtClean="0">
                <a:solidFill>
                  <a:srgbClr val="376092"/>
                </a:solidFill>
                <a:latin typeface="微软雅黑" panose="020B0503020204020204" charset="-122"/>
                <a:ea typeface="微软雅黑" panose="020B0503020204020204" charset="-122"/>
              </a:rPr>
              <a:t>……</a:t>
            </a:r>
            <a:endParaRPr lang="en-US" altLang="zh-CN" sz="1865" dirty="0">
              <a:solidFill>
                <a:srgbClr val="376092"/>
              </a:solidFill>
              <a:latin typeface="微软雅黑" panose="020B0503020204020204" charset="-122"/>
              <a:ea typeface="微软雅黑" panose="020B0503020204020204" charset="-122"/>
            </a:endParaRPr>
          </a:p>
        </p:txBody>
      </p:sp>
      <p:sp>
        <p:nvSpPr>
          <p:cNvPr id="34" name="文本框 33"/>
          <p:cNvSpPr txBox="true"/>
          <p:nvPr/>
        </p:nvSpPr>
        <p:spPr>
          <a:xfrm>
            <a:off x="7830632" y="1254432"/>
            <a:ext cx="3029391" cy="953338"/>
          </a:xfrm>
          <a:prstGeom prst="rect">
            <a:avLst/>
          </a:prstGeom>
          <a:noFill/>
        </p:spPr>
        <p:txBody>
          <a:bodyPr wrap="square" rtlCol="0">
            <a:spAutoFit/>
          </a:bodyPr>
          <a:lstStyle/>
          <a:p>
            <a:pPr algn="just"/>
            <a:r>
              <a:rPr lang="zh-CN" altLang="en-US" sz="1865" dirty="0">
                <a:solidFill>
                  <a:srgbClr val="376092"/>
                </a:solidFill>
                <a:latin typeface="微软雅黑" panose="020B0503020204020204" charset="-122"/>
                <a:ea typeface="微软雅黑" panose="020B0503020204020204" charset="-122"/>
              </a:rPr>
              <a:t>专家</a:t>
            </a:r>
            <a:r>
              <a:rPr lang="zh-CN" altLang="en-US" sz="1865" dirty="0" smtClean="0">
                <a:solidFill>
                  <a:srgbClr val="376092"/>
                </a:solidFill>
                <a:latin typeface="微软雅黑" panose="020B0503020204020204" charset="-122"/>
                <a:ea typeface="微软雅黑" panose="020B0503020204020204" charset="-122"/>
              </a:rPr>
              <a:t>咨询</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绩效评价评审</a:t>
            </a:r>
            <a:endParaRPr lang="en-US" altLang="zh-CN" sz="1865" dirty="0" smtClean="0">
              <a:solidFill>
                <a:srgbClr val="376092"/>
              </a:solidFill>
              <a:latin typeface="微软雅黑" panose="020B0503020204020204" charset="-122"/>
              <a:ea typeface="微软雅黑" panose="020B0503020204020204" charset="-122"/>
            </a:endParaRPr>
          </a:p>
          <a:p>
            <a:pPr algn="just"/>
            <a:r>
              <a:rPr lang="en-US" altLang="zh-CN" sz="1865" dirty="0" smtClean="0">
                <a:solidFill>
                  <a:srgbClr val="376092"/>
                </a:solidFill>
                <a:latin typeface="微软雅黑" panose="020B0503020204020204" charset="-122"/>
                <a:ea typeface="微软雅黑" panose="020B0503020204020204" charset="-122"/>
              </a:rPr>
              <a:t>……</a:t>
            </a:r>
            <a:endParaRPr lang="en-US" altLang="zh-CN" sz="1865" dirty="0">
              <a:solidFill>
                <a:srgbClr val="376092"/>
              </a:solidFill>
              <a:latin typeface="微软雅黑" panose="020B0503020204020204" charset="-122"/>
              <a:ea typeface="微软雅黑" panose="020B0503020204020204" charset="-122"/>
            </a:endParaRPr>
          </a:p>
        </p:txBody>
      </p:sp>
      <p:sp>
        <p:nvSpPr>
          <p:cNvPr id="35" name="文本框 34"/>
          <p:cNvSpPr txBox="true"/>
          <p:nvPr/>
        </p:nvSpPr>
        <p:spPr>
          <a:xfrm>
            <a:off x="7881069" y="3077876"/>
            <a:ext cx="2740287" cy="1527341"/>
          </a:xfrm>
          <a:prstGeom prst="rect">
            <a:avLst/>
          </a:prstGeom>
          <a:noFill/>
        </p:spPr>
        <p:txBody>
          <a:bodyPr wrap="square" rtlCol="0">
            <a:spAutoFit/>
          </a:bodyPr>
          <a:lstStyle/>
          <a:p>
            <a:pPr algn="just"/>
            <a:r>
              <a:rPr lang="zh-CN" altLang="en-US" sz="1865" dirty="0" smtClean="0">
                <a:solidFill>
                  <a:srgbClr val="376092"/>
                </a:solidFill>
                <a:latin typeface="微软雅黑" panose="020B0503020204020204" charset="-122"/>
                <a:ea typeface="微软雅黑" panose="020B0503020204020204" charset="-122"/>
              </a:rPr>
              <a:t>单位认证</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预约仪器</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预约服务</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创新券申请、使用</a:t>
            </a:r>
            <a:endParaRPr lang="en-US" altLang="zh-CN" sz="1865" dirty="0" smtClean="0">
              <a:solidFill>
                <a:srgbClr val="376092"/>
              </a:solidFill>
              <a:latin typeface="微软雅黑" panose="020B0503020204020204" charset="-122"/>
              <a:ea typeface="微软雅黑" panose="020B0503020204020204" charset="-122"/>
            </a:endParaRPr>
          </a:p>
          <a:p>
            <a:pPr algn="just"/>
            <a:r>
              <a:rPr lang="en-US" altLang="zh-CN" sz="1865" dirty="0" smtClean="0">
                <a:solidFill>
                  <a:srgbClr val="376092"/>
                </a:solidFill>
                <a:latin typeface="微软雅黑" panose="020B0503020204020204" charset="-122"/>
                <a:ea typeface="微软雅黑" panose="020B0503020204020204" charset="-122"/>
              </a:rPr>
              <a:t>……</a:t>
            </a:r>
            <a:endParaRPr lang="en-US" altLang="zh-CN" sz="1865" dirty="0">
              <a:solidFill>
                <a:srgbClr val="376092"/>
              </a:solidFill>
              <a:latin typeface="微软雅黑" panose="020B0503020204020204" charset="-122"/>
              <a:ea typeface="微软雅黑" panose="020B0503020204020204" charset="-122"/>
            </a:endParaRPr>
          </a:p>
        </p:txBody>
      </p:sp>
      <p:sp>
        <p:nvSpPr>
          <p:cNvPr id="36" name="文本框 35"/>
          <p:cNvSpPr txBox="true"/>
          <p:nvPr/>
        </p:nvSpPr>
        <p:spPr>
          <a:xfrm>
            <a:off x="7839316" y="4991253"/>
            <a:ext cx="2740287" cy="953338"/>
          </a:xfrm>
          <a:prstGeom prst="rect">
            <a:avLst/>
          </a:prstGeom>
          <a:noFill/>
        </p:spPr>
        <p:txBody>
          <a:bodyPr wrap="square" rtlCol="0">
            <a:spAutoFit/>
          </a:bodyPr>
          <a:lstStyle/>
          <a:p>
            <a:pPr algn="just"/>
            <a:r>
              <a:rPr lang="zh-CN" altLang="en-US" sz="1865" dirty="0" smtClean="0">
                <a:solidFill>
                  <a:srgbClr val="376092"/>
                </a:solidFill>
                <a:latin typeface="微软雅黑" panose="020B0503020204020204" charset="-122"/>
                <a:ea typeface="微软雅黑" panose="020B0503020204020204" charset="-122"/>
              </a:rPr>
              <a:t>自定义用户角色</a:t>
            </a:r>
            <a:endParaRPr lang="en-US" altLang="zh-CN" sz="1865" dirty="0" smtClean="0">
              <a:solidFill>
                <a:srgbClr val="376092"/>
              </a:solidFill>
              <a:latin typeface="微软雅黑" panose="020B0503020204020204" charset="-122"/>
              <a:ea typeface="微软雅黑" panose="020B0503020204020204" charset="-122"/>
            </a:endParaRPr>
          </a:p>
          <a:p>
            <a:pPr algn="just"/>
            <a:r>
              <a:rPr lang="zh-CN" altLang="en-US" sz="1865" dirty="0" smtClean="0">
                <a:solidFill>
                  <a:srgbClr val="376092"/>
                </a:solidFill>
                <a:latin typeface="微软雅黑" panose="020B0503020204020204" charset="-122"/>
                <a:ea typeface="微软雅黑" panose="020B0503020204020204" charset="-122"/>
              </a:rPr>
              <a:t>自定义用户权限</a:t>
            </a:r>
            <a:endParaRPr lang="en-US" altLang="zh-CN" sz="1865" dirty="0" smtClean="0">
              <a:solidFill>
                <a:srgbClr val="376092"/>
              </a:solidFill>
              <a:latin typeface="微软雅黑" panose="020B0503020204020204" charset="-122"/>
              <a:ea typeface="微软雅黑" panose="020B0503020204020204" charset="-122"/>
            </a:endParaRPr>
          </a:p>
          <a:p>
            <a:pPr algn="just"/>
            <a:r>
              <a:rPr lang="en-US" altLang="zh-CN" sz="1865" dirty="0" smtClean="0">
                <a:solidFill>
                  <a:srgbClr val="376092"/>
                </a:solidFill>
                <a:latin typeface="微软雅黑" panose="020B0503020204020204" charset="-122"/>
                <a:ea typeface="微软雅黑" panose="020B0503020204020204" charset="-122"/>
              </a:rPr>
              <a:t>……</a:t>
            </a:r>
            <a:endParaRPr lang="en-US" altLang="zh-CN" sz="1865" dirty="0">
              <a:solidFill>
                <a:srgbClr val="376092"/>
              </a:solidFill>
              <a:latin typeface="微软雅黑" panose="020B0503020204020204" charset="-122"/>
              <a:ea typeface="微软雅黑" panose="020B0503020204020204" charset="-122"/>
            </a:endParaRPr>
          </a:p>
        </p:txBody>
      </p:sp>
      <p:sp>
        <p:nvSpPr>
          <p:cNvPr id="37" name="矩形 36"/>
          <p:cNvSpPr/>
          <p:nvPr/>
        </p:nvSpPr>
        <p:spPr>
          <a:xfrm>
            <a:off x="1775520" y="340160"/>
            <a:ext cx="3902030"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用户</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管理模块</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3902030"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用户</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管理模块</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pic>
        <p:nvPicPr>
          <p:cNvPr id="2" name="图片 1"/>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1056812" y="1215025"/>
            <a:ext cx="10058400" cy="533507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3219151"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认证管理</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38" name="矩形 37"/>
          <p:cNvSpPr/>
          <p:nvPr/>
        </p:nvSpPr>
        <p:spPr>
          <a:xfrm>
            <a:off x="1777900" y="1473468"/>
            <a:ext cx="9021280" cy="3170099"/>
          </a:xfrm>
          <a:prstGeom prst="rect">
            <a:avLst/>
          </a:prstGeom>
        </p:spPr>
        <p:txBody>
          <a:bodyPr wrap="square">
            <a:spAutoFit/>
          </a:bodyPr>
          <a:lstStyle/>
          <a:p>
            <a:pPr marL="285750" lvl="1" indent="-285750" algn="just">
              <a:lnSpc>
                <a:spcPct val="150000"/>
              </a:lnSpc>
              <a:spcBef>
                <a:spcPts val="1200"/>
              </a:spcBef>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单位</a:t>
            </a:r>
            <a:r>
              <a:rPr lang="zh-CN" altLang="en-US" sz="2000" dirty="0">
                <a:solidFill>
                  <a:srgbClr val="2B4C73"/>
                </a:solidFill>
                <a:latin typeface="微软雅黑" panose="020B0503020204020204" charset="-122"/>
                <a:ea typeface="微软雅黑" panose="020B0503020204020204" charset="-122"/>
              </a:rPr>
              <a:t>认证：</a:t>
            </a:r>
            <a:r>
              <a:rPr lang="zh-CN" altLang="zh-CN" sz="2000" dirty="0" smtClean="0">
                <a:solidFill>
                  <a:srgbClr val="2B4C73"/>
                </a:solidFill>
                <a:latin typeface="微软雅黑" panose="020B0503020204020204" charset="-122"/>
                <a:ea typeface="微软雅黑" panose="020B0503020204020204" charset="-122"/>
              </a:rPr>
              <a:t>包括</a:t>
            </a:r>
            <a:r>
              <a:rPr lang="zh-CN" altLang="zh-CN" sz="2000" dirty="0">
                <a:solidFill>
                  <a:srgbClr val="2B4C73"/>
                </a:solidFill>
                <a:latin typeface="微软雅黑" panose="020B0503020204020204" charset="-122"/>
                <a:ea typeface="微软雅黑" panose="020B0503020204020204" charset="-122"/>
              </a:rPr>
              <a:t>管理机构</a:t>
            </a:r>
            <a:r>
              <a:rPr lang="zh-CN" altLang="en-US" sz="2000" dirty="0">
                <a:solidFill>
                  <a:srgbClr val="2B4C73"/>
                </a:solidFill>
                <a:latin typeface="微软雅黑" panose="020B0503020204020204" charset="-122"/>
                <a:ea typeface="微软雅黑" panose="020B0503020204020204" charset="-122"/>
              </a:rPr>
              <a:t>（</a:t>
            </a:r>
            <a:r>
              <a:rPr lang="zh-CN" altLang="zh-CN" sz="2000" dirty="0">
                <a:solidFill>
                  <a:srgbClr val="2B4C73"/>
                </a:solidFill>
                <a:latin typeface="微软雅黑" panose="020B0503020204020204" charset="-122"/>
                <a:ea typeface="微软雅黑" panose="020B0503020204020204" charset="-122"/>
              </a:rPr>
              <a:t>服务供给方</a:t>
            </a:r>
            <a:r>
              <a:rPr lang="zh-CN" altLang="en-US" sz="2000" dirty="0">
                <a:solidFill>
                  <a:srgbClr val="2B4C73"/>
                </a:solidFill>
                <a:latin typeface="微软雅黑" panose="020B0503020204020204" charset="-122"/>
                <a:ea typeface="微软雅黑" panose="020B0503020204020204" charset="-122"/>
              </a:rPr>
              <a:t>）及</a:t>
            </a:r>
            <a:r>
              <a:rPr lang="zh-CN" altLang="zh-CN" sz="2000" dirty="0">
                <a:solidFill>
                  <a:srgbClr val="2B4C73"/>
                </a:solidFill>
                <a:latin typeface="微软雅黑" panose="020B0503020204020204" charset="-122"/>
                <a:ea typeface="微软雅黑" panose="020B0503020204020204" charset="-122"/>
              </a:rPr>
              <a:t>普通单位</a:t>
            </a:r>
            <a:r>
              <a:rPr lang="zh-CN" altLang="en-US" sz="2000" dirty="0">
                <a:solidFill>
                  <a:srgbClr val="2B4C73"/>
                </a:solidFill>
                <a:latin typeface="微软雅黑" panose="020B0503020204020204" charset="-122"/>
                <a:ea typeface="微软雅黑" panose="020B0503020204020204" charset="-122"/>
              </a:rPr>
              <a:t>（</a:t>
            </a:r>
            <a:r>
              <a:rPr lang="zh-CN" altLang="zh-CN" sz="2000" dirty="0">
                <a:solidFill>
                  <a:srgbClr val="2B4C73"/>
                </a:solidFill>
                <a:latin typeface="微软雅黑" panose="020B0503020204020204" charset="-122"/>
                <a:ea typeface="微软雅黑" panose="020B0503020204020204" charset="-122"/>
              </a:rPr>
              <a:t>服务需求方</a:t>
            </a:r>
            <a:r>
              <a:rPr lang="zh-CN" altLang="en-US" sz="2000" dirty="0" smtClean="0">
                <a:solidFill>
                  <a:srgbClr val="2B4C73"/>
                </a:solidFill>
                <a:latin typeface="微软雅黑" panose="020B0503020204020204" charset="-122"/>
                <a:ea typeface="微软雅黑" panose="020B0503020204020204" charset="-122"/>
              </a:rPr>
              <a:t>），认证信息包括用户</a:t>
            </a:r>
            <a:r>
              <a:rPr lang="zh-CN" altLang="en-US" sz="2000" dirty="0">
                <a:solidFill>
                  <a:srgbClr val="2B4C73"/>
                </a:solidFill>
                <a:latin typeface="微软雅黑" panose="020B0503020204020204" charset="-122"/>
                <a:ea typeface="微软雅黑" panose="020B0503020204020204" charset="-122"/>
              </a:rPr>
              <a:t>类型、</a:t>
            </a:r>
            <a:r>
              <a:rPr lang="zh-CN" altLang="en-US" sz="2000" dirty="0" smtClean="0">
                <a:solidFill>
                  <a:srgbClr val="2B4C73"/>
                </a:solidFill>
                <a:latin typeface="微软雅黑" panose="020B0503020204020204" charset="-122"/>
                <a:ea typeface="微软雅黑" panose="020B0503020204020204" charset="-122"/>
              </a:rPr>
              <a:t>单位</a:t>
            </a:r>
            <a:r>
              <a:rPr lang="zh-CN" altLang="en-US" sz="2000" dirty="0">
                <a:solidFill>
                  <a:srgbClr val="2B4C73"/>
                </a:solidFill>
                <a:latin typeface="微软雅黑" panose="020B0503020204020204" charset="-122"/>
                <a:ea typeface="微软雅黑" panose="020B0503020204020204" charset="-122"/>
              </a:rPr>
              <a:t>名称、性质、联系人、手机号、入网日期、是否失信、是否经营异常</a:t>
            </a:r>
            <a:r>
              <a:rPr lang="zh-CN" altLang="en-US" sz="2000" dirty="0" smtClean="0">
                <a:solidFill>
                  <a:srgbClr val="2B4C73"/>
                </a:solidFill>
                <a:latin typeface="微软雅黑" panose="020B0503020204020204" charset="-122"/>
                <a:ea typeface="微软雅黑" panose="020B0503020204020204" charset="-122"/>
              </a:rPr>
              <a:t>、审核状态等</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spcBef>
                <a:spcPts val="1200"/>
              </a:spcBef>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单位</a:t>
            </a:r>
            <a:r>
              <a:rPr lang="zh-CN" altLang="en-US" sz="2000" dirty="0">
                <a:solidFill>
                  <a:srgbClr val="2B4C73"/>
                </a:solidFill>
                <a:latin typeface="微软雅黑" panose="020B0503020204020204" charset="-122"/>
                <a:ea typeface="微软雅黑" panose="020B0503020204020204" charset="-122"/>
              </a:rPr>
              <a:t>管理制度：</a:t>
            </a:r>
            <a:r>
              <a:rPr lang="zh-CN" altLang="zh-CN" sz="2000" dirty="0">
                <a:solidFill>
                  <a:srgbClr val="2B4C73"/>
                </a:solidFill>
                <a:latin typeface="微软雅黑" panose="020B0503020204020204" charset="-122"/>
                <a:ea typeface="微软雅黑" panose="020B0503020204020204" charset="-122"/>
              </a:rPr>
              <a:t>包括制度名称、单位名称、制度编号、发布日期、实施</a:t>
            </a:r>
            <a:r>
              <a:rPr lang="zh-CN" altLang="zh-CN" sz="2000" dirty="0" smtClean="0">
                <a:solidFill>
                  <a:srgbClr val="2B4C73"/>
                </a:solidFill>
                <a:latin typeface="微软雅黑" panose="020B0503020204020204" charset="-122"/>
                <a:ea typeface="微软雅黑" panose="020B0503020204020204" charset="-122"/>
              </a:rPr>
              <a:t>日期</a:t>
            </a:r>
            <a:r>
              <a:rPr lang="zh-CN" altLang="en-US" sz="2000" dirty="0" smtClean="0">
                <a:solidFill>
                  <a:srgbClr val="2B4C73"/>
                </a:solidFill>
                <a:latin typeface="微软雅黑" panose="020B0503020204020204" charset="-122"/>
                <a:ea typeface="微软雅黑" panose="020B0503020204020204" charset="-122"/>
              </a:rPr>
              <a:t>、</a:t>
            </a:r>
            <a:r>
              <a:rPr lang="zh-CN" altLang="zh-CN" sz="2000" dirty="0" smtClean="0">
                <a:solidFill>
                  <a:srgbClr val="2B4C73"/>
                </a:solidFill>
                <a:latin typeface="微软雅黑" panose="020B0503020204020204" charset="-122"/>
                <a:ea typeface="微软雅黑" panose="020B0503020204020204" charset="-122"/>
              </a:rPr>
              <a:t>数据</a:t>
            </a:r>
            <a:r>
              <a:rPr lang="zh-CN" altLang="zh-CN" sz="2000" dirty="0">
                <a:solidFill>
                  <a:srgbClr val="2B4C73"/>
                </a:solidFill>
                <a:latin typeface="微软雅黑" panose="020B0503020204020204" charset="-122"/>
                <a:ea typeface="微软雅黑" panose="020B0503020204020204" charset="-122"/>
              </a:rPr>
              <a:t>来源</a:t>
            </a:r>
            <a:r>
              <a:rPr lang="zh-CN" altLang="en-US" sz="2000" dirty="0">
                <a:solidFill>
                  <a:srgbClr val="2B4C73"/>
                </a:solidFill>
                <a:latin typeface="微软雅黑" panose="020B0503020204020204" charset="-122"/>
                <a:ea typeface="微软雅黑" panose="020B0503020204020204" charset="-122"/>
              </a:rPr>
              <a:t>等信息</a:t>
            </a:r>
            <a:endParaRPr lang="en-US" altLang="zh-CN" sz="2000" dirty="0">
              <a:solidFill>
                <a:srgbClr val="2B4C73"/>
              </a:solidFill>
              <a:latin typeface="微软雅黑" panose="020B0503020204020204" charset="-122"/>
              <a:ea typeface="微软雅黑" panose="020B0503020204020204" charset="-122"/>
            </a:endParaRPr>
          </a:p>
          <a:p>
            <a:pPr marL="285750" lvl="1" indent="-285750" algn="just">
              <a:lnSpc>
                <a:spcPct val="150000"/>
              </a:lnSpc>
              <a:spcBef>
                <a:spcPts val="1200"/>
              </a:spcBef>
              <a:buFont typeface="Wingdings" panose="05000000000000000000" pitchFamily="2" charset="2"/>
              <a:buChar char="n"/>
            </a:pPr>
            <a:r>
              <a:rPr lang="zh-CN" altLang="en-US" sz="2000" dirty="0">
                <a:solidFill>
                  <a:srgbClr val="2B4C73"/>
                </a:solidFill>
                <a:latin typeface="微软雅黑" panose="020B0503020204020204" charset="-122"/>
                <a:ea typeface="微软雅黑" panose="020B0503020204020204" charset="-122"/>
              </a:rPr>
              <a:t>专家认证：</a:t>
            </a:r>
            <a:r>
              <a:rPr lang="zh-CN" altLang="zh-CN" sz="2000" dirty="0">
                <a:solidFill>
                  <a:srgbClr val="2B4C73"/>
                </a:solidFill>
                <a:latin typeface="微软雅黑" panose="020B0503020204020204" charset="-122"/>
                <a:ea typeface="微软雅黑" panose="020B0503020204020204" charset="-122"/>
              </a:rPr>
              <a:t>包括登姓名、管理单位、职称、入网日期、认证状态</a:t>
            </a:r>
            <a:r>
              <a:rPr lang="zh-CN" altLang="en-US" sz="2000" dirty="0" smtClean="0">
                <a:solidFill>
                  <a:srgbClr val="2B4C73"/>
                </a:solidFill>
                <a:latin typeface="微软雅黑" panose="020B0503020204020204" charset="-122"/>
                <a:ea typeface="微软雅黑" panose="020B0503020204020204" charset="-122"/>
              </a:rPr>
              <a:t>等</a:t>
            </a:r>
            <a:endParaRPr lang="en-US" altLang="zh-CN" sz="2000" dirty="0">
              <a:solidFill>
                <a:srgbClr val="2B4C73"/>
              </a:solidFill>
              <a:latin typeface="微软雅黑" panose="020B0503020204020204" charset="-122"/>
              <a:ea typeface="微软雅黑" panose="020B0503020204020204" charset="-122"/>
            </a:endParaRPr>
          </a:p>
        </p:txBody>
      </p:sp>
      <p:pic>
        <p:nvPicPr>
          <p:cNvPr id="2" name="图片 1"/>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924147" y="4738137"/>
            <a:ext cx="10701598" cy="163542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3219151"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成果</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管理</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16" name="矩形 15"/>
          <p:cNvSpPr/>
          <p:nvPr/>
        </p:nvSpPr>
        <p:spPr>
          <a:xfrm>
            <a:off x="805777" y="1814514"/>
            <a:ext cx="5097312" cy="3231654"/>
          </a:xfrm>
          <a:prstGeom prst="rect">
            <a:avLst/>
          </a:prstGeom>
        </p:spPr>
        <p:txBody>
          <a:bodyPr wrap="square">
            <a:spAutoFit/>
          </a:bodyPr>
          <a:lstStyle/>
          <a:p>
            <a:pPr algn="just">
              <a:lnSpc>
                <a:spcPct val="170000"/>
              </a:lnSpc>
            </a:pPr>
            <a:r>
              <a:rPr lang="en-US" altLang="zh-CN" sz="2000" dirty="0">
                <a:solidFill>
                  <a:srgbClr val="2B4C73"/>
                </a:solidFill>
                <a:latin typeface="微软雅黑" panose="020B0503020204020204" charset="-122"/>
                <a:ea typeface="微软雅黑" panose="020B0503020204020204" charset="-122"/>
              </a:rPr>
              <a:t> </a:t>
            </a:r>
            <a:r>
              <a:rPr lang="en-US" altLang="zh-CN" sz="2000" dirty="0" smtClean="0">
                <a:solidFill>
                  <a:srgbClr val="2B4C73"/>
                </a:solidFill>
                <a:latin typeface="微软雅黑" panose="020B0503020204020204" charset="-122"/>
                <a:ea typeface="微软雅黑" panose="020B0503020204020204" charset="-122"/>
              </a:rPr>
              <a:t>      </a:t>
            </a:r>
            <a:r>
              <a:rPr lang="zh-CN" altLang="zh-CN" sz="2000" dirty="0" smtClean="0">
                <a:solidFill>
                  <a:srgbClr val="2B4C73"/>
                </a:solidFill>
                <a:latin typeface="微软雅黑" panose="020B0503020204020204" charset="-122"/>
                <a:ea typeface="微软雅黑" panose="020B0503020204020204" charset="-122"/>
              </a:rPr>
              <a:t>对</a:t>
            </a:r>
            <a:r>
              <a:rPr lang="zh-CN" altLang="zh-CN" sz="2000" dirty="0">
                <a:solidFill>
                  <a:srgbClr val="2B4C73"/>
                </a:solidFill>
                <a:latin typeface="微软雅黑" panose="020B0503020204020204" charset="-122"/>
                <a:ea typeface="微软雅黑" panose="020B0503020204020204" charset="-122"/>
              </a:rPr>
              <a:t>已经</a:t>
            </a:r>
            <a:r>
              <a:rPr lang="zh-CN" altLang="zh-CN" sz="2000" dirty="0" smtClean="0">
                <a:solidFill>
                  <a:srgbClr val="2B4C73"/>
                </a:solidFill>
                <a:latin typeface="微软雅黑" panose="020B0503020204020204" charset="-122"/>
                <a:ea typeface="微软雅黑" panose="020B0503020204020204" charset="-122"/>
              </a:rPr>
              <a:t>具备相关</a:t>
            </a:r>
            <a:r>
              <a:rPr lang="zh-CN" altLang="zh-CN" sz="2000" dirty="0">
                <a:solidFill>
                  <a:srgbClr val="2B4C73"/>
                </a:solidFill>
                <a:latin typeface="微软雅黑" panose="020B0503020204020204" charset="-122"/>
                <a:ea typeface="微软雅黑" panose="020B0503020204020204" charset="-122"/>
              </a:rPr>
              <a:t>成果的科研内容</a:t>
            </a:r>
            <a:r>
              <a:rPr lang="zh-CN" altLang="zh-CN" sz="2000" dirty="0" smtClean="0">
                <a:solidFill>
                  <a:srgbClr val="2B4C73"/>
                </a:solidFill>
                <a:latin typeface="微软雅黑" panose="020B0503020204020204" charset="-122"/>
                <a:ea typeface="微软雅黑" panose="020B0503020204020204" charset="-122"/>
              </a:rPr>
              <a:t>，在</a:t>
            </a:r>
            <a:r>
              <a:rPr lang="zh-CN" altLang="zh-CN" sz="2000" dirty="0">
                <a:solidFill>
                  <a:srgbClr val="2B4C73"/>
                </a:solidFill>
                <a:latin typeface="微软雅黑" panose="020B0503020204020204" charset="-122"/>
                <a:ea typeface="微软雅黑" panose="020B0503020204020204" charset="-122"/>
              </a:rPr>
              <a:t>平台上</a:t>
            </a:r>
            <a:r>
              <a:rPr lang="zh-CN" altLang="zh-CN" sz="2000" dirty="0" smtClean="0">
                <a:solidFill>
                  <a:srgbClr val="2B4C73"/>
                </a:solidFill>
                <a:latin typeface="微软雅黑" panose="020B0503020204020204" charset="-122"/>
                <a:ea typeface="微软雅黑" panose="020B0503020204020204" charset="-122"/>
              </a:rPr>
              <a:t>进行</a:t>
            </a:r>
            <a:r>
              <a:rPr lang="zh-CN" altLang="en-US" sz="2000" dirty="0">
                <a:solidFill>
                  <a:srgbClr val="2B4C73"/>
                </a:solidFill>
                <a:latin typeface="微软雅黑" panose="020B0503020204020204" charset="-122"/>
                <a:ea typeface="微软雅黑" panose="020B0503020204020204" charset="-122"/>
              </a:rPr>
              <a:t>成果</a:t>
            </a:r>
            <a:r>
              <a:rPr lang="zh-CN" altLang="zh-CN" sz="2000" dirty="0" smtClean="0">
                <a:solidFill>
                  <a:srgbClr val="2B4C73"/>
                </a:solidFill>
                <a:latin typeface="微软雅黑" panose="020B0503020204020204" charset="-122"/>
                <a:ea typeface="微软雅黑" panose="020B0503020204020204" charset="-122"/>
              </a:rPr>
              <a:t>推广转化，</a:t>
            </a:r>
            <a:r>
              <a:rPr lang="zh-CN" altLang="en-US" sz="2000" dirty="0" smtClean="0">
                <a:solidFill>
                  <a:srgbClr val="2B4C73"/>
                </a:solidFill>
                <a:latin typeface="微软雅黑" panose="020B0503020204020204" charset="-122"/>
                <a:ea typeface="微软雅黑" panose="020B0503020204020204" charset="-122"/>
              </a:rPr>
              <a:t>既</a:t>
            </a:r>
            <a:r>
              <a:rPr lang="zh-CN" altLang="zh-CN" sz="2000" dirty="0" smtClean="0">
                <a:solidFill>
                  <a:srgbClr val="2B4C73"/>
                </a:solidFill>
                <a:latin typeface="微软雅黑" panose="020B0503020204020204" charset="-122"/>
                <a:ea typeface="微软雅黑" panose="020B0503020204020204" charset="-122"/>
              </a:rPr>
              <a:t>可以避免</a:t>
            </a:r>
            <a:r>
              <a:rPr lang="zh-CN" altLang="en-US" sz="2000" dirty="0" smtClean="0">
                <a:solidFill>
                  <a:srgbClr val="2B4C73"/>
                </a:solidFill>
                <a:latin typeface="微软雅黑" panose="020B0503020204020204" charset="-122"/>
                <a:ea typeface="微软雅黑" panose="020B0503020204020204" charset="-122"/>
              </a:rPr>
              <a:t>科研经费</a:t>
            </a:r>
            <a:r>
              <a:rPr lang="zh-CN" altLang="zh-CN" sz="2000" dirty="0" smtClean="0">
                <a:solidFill>
                  <a:srgbClr val="2B4C73"/>
                </a:solidFill>
                <a:latin typeface="微软雅黑" panose="020B0503020204020204" charset="-122"/>
                <a:ea typeface="微软雅黑" panose="020B0503020204020204" charset="-122"/>
              </a:rPr>
              <a:t>的</a:t>
            </a:r>
            <a:r>
              <a:rPr lang="zh-CN" altLang="zh-CN" sz="2000" dirty="0">
                <a:solidFill>
                  <a:srgbClr val="2B4C73"/>
                </a:solidFill>
                <a:latin typeface="微软雅黑" panose="020B0503020204020204" charset="-122"/>
                <a:ea typeface="微软雅黑" panose="020B0503020204020204" charset="-122"/>
              </a:rPr>
              <a:t>重复投入</a:t>
            </a:r>
            <a:r>
              <a:rPr lang="zh-CN" altLang="zh-CN" sz="2000" dirty="0" smtClean="0">
                <a:solidFill>
                  <a:srgbClr val="2B4C73"/>
                </a:solidFill>
                <a:latin typeface="微软雅黑" panose="020B0503020204020204" charset="-122"/>
                <a:ea typeface="微软雅黑" panose="020B0503020204020204" charset="-122"/>
              </a:rPr>
              <a:t>，又</a:t>
            </a:r>
            <a:r>
              <a:rPr lang="zh-CN" altLang="zh-CN" sz="2000" dirty="0">
                <a:solidFill>
                  <a:srgbClr val="2B4C73"/>
                </a:solidFill>
                <a:latin typeface="微软雅黑" panose="020B0503020204020204" charset="-122"/>
                <a:ea typeface="微软雅黑" panose="020B0503020204020204" charset="-122"/>
              </a:rPr>
              <a:t>可以加速业内科技成果的转化效率</a:t>
            </a:r>
            <a:r>
              <a:rPr lang="zh-CN" altLang="zh-CN" sz="2000" dirty="0" smtClean="0">
                <a:solidFill>
                  <a:srgbClr val="2B4C73"/>
                </a:solidFill>
                <a:latin typeface="微软雅黑" panose="020B0503020204020204" charset="-122"/>
                <a:ea typeface="微软雅黑" panose="020B0503020204020204" charset="-122"/>
              </a:rPr>
              <a:t>。</a:t>
            </a:r>
            <a:endParaRPr lang="en-US" altLang="zh-CN" sz="2000" dirty="0">
              <a:solidFill>
                <a:srgbClr val="2B4C73"/>
              </a:solidFill>
              <a:latin typeface="微软雅黑" panose="020B0503020204020204" charset="-122"/>
              <a:ea typeface="微软雅黑" panose="020B0503020204020204" charset="-122"/>
            </a:endParaRPr>
          </a:p>
          <a:p>
            <a:pPr algn="just">
              <a:lnSpc>
                <a:spcPct val="170000"/>
              </a:lnSpc>
            </a:pPr>
            <a:r>
              <a:rPr lang="en-US" altLang="zh-CN" sz="2000" dirty="0" smtClean="0">
                <a:solidFill>
                  <a:srgbClr val="2B4C73"/>
                </a:solidFill>
                <a:latin typeface="微软雅黑" panose="020B0503020204020204" charset="-122"/>
                <a:ea typeface="微软雅黑" panose="020B0503020204020204" charset="-122"/>
              </a:rPr>
              <a:t>       </a:t>
            </a:r>
            <a:r>
              <a:rPr lang="zh-CN" altLang="en-US" sz="2000" dirty="0" smtClean="0">
                <a:solidFill>
                  <a:srgbClr val="2B4C73"/>
                </a:solidFill>
                <a:latin typeface="微软雅黑" panose="020B0503020204020204" charset="-122"/>
                <a:ea typeface="微软雅黑" panose="020B0503020204020204" charset="-122"/>
              </a:rPr>
              <a:t>通过</a:t>
            </a:r>
            <a:r>
              <a:rPr lang="zh-CN" altLang="zh-CN" sz="2000" dirty="0" smtClean="0">
                <a:solidFill>
                  <a:srgbClr val="2B4C73"/>
                </a:solidFill>
                <a:latin typeface="微软雅黑" panose="020B0503020204020204" charset="-122"/>
                <a:ea typeface="微软雅黑" panose="020B0503020204020204" charset="-122"/>
              </a:rPr>
              <a:t>成果</a:t>
            </a:r>
            <a:r>
              <a:rPr lang="zh-CN" altLang="en-US" sz="2000" dirty="0" smtClean="0">
                <a:solidFill>
                  <a:srgbClr val="2B4C73"/>
                </a:solidFill>
                <a:latin typeface="微软雅黑" panose="020B0503020204020204" charset="-122"/>
                <a:ea typeface="微软雅黑" panose="020B0503020204020204" charset="-122"/>
              </a:rPr>
              <a:t>管理</a:t>
            </a:r>
            <a:r>
              <a:rPr lang="zh-CN" altLang="en-US" sz="2000" dirty="0">
                <a:solidFill>
                  <a:srgbClr val="2B4C73"/>
                </a:solidFill>
                <a:latin typeface="微软雅黑" panose="020B0503020204020204" charset="-122"/>
                <a:ea typeface="微软雅黑" panose="020B0503020204020204" charset="-122"/>
              </a:rPr>
              <a:t>模块</a:t>
            </a:r>
            <a:r>
              <a:rPr lang="zh-CN" altLang="zh-CN" sz="2000" dirty="0">
                <a:solidFill>
                  <a:srgbClr val="2B4C73"/>
                </a:solidFill>
                <a:latin typeface="微软雅黑" panose="020B0503020204020204" charset="-122"/>
                <a:ea typeface="微软雅黑" panose="020B0503020204020204" charset="-122"/>
              </a:rPr>
              <a:t>，让更多的科研成果，可以找到合适的变现途径。</a:t>
            </a:r>
            <a:endParaRPr lang="zh-CN" altLang="zh-CN" sz="2000" dirty="0" smtClean="0">
              <a:solidFill>
                <a:srgbClr val="2B4C73"/>
              </a:solidFill>
              <a:latin typeface="微软雅黑" panose="020B0503020204020204" charset="-122"/>
              <a:ea typeface="微软雅黑" panose="020B0503020204020204" charset="-122"/>
            </a:endParaRPr>
          </a:p>
        </p:txBody>
      </p:sp>
      <p:pic>
        <p:nvPicPr>
          <p:cNvPr id="17" name="图片 16"/>
          <p:cNvPicPr>
            <a:picLocks noChangeAspect="true"/>
          </p:cNvPicPr>
          <p:nvPr/>
        </p:nvPicPr>
        <p:blipFill>
          <a:blip r:embed="rId1"/>
          <a:stretch>
            <a:fillRect/>
          </a:stretch>
        </p:blipFill>
        <p:spPr>
          <a:xfrm>
            <a:off x="6167963" y="1455690"/>
            <a:ext cx="5592667" cy="4639688"/>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3902030"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信息上报管理</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pic>
        <p:nvPicPr>
          <p:cNvPr id="14" name="图片 13"/>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5373487" y="3107266"/>
            <a:ext cx="6387143" cy="3536602"/>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871036" y="1249449"/>
            <a:ext cx="6004326" cy="4791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4243469"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科技创新券管理</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16" name="内容占位符 2"/>
          <p:cNvSpPr>
            <a:spLocks noGrp="true"/>
          </p:cNvSpPr>
          <p:nvPr>
            <p:ph idx="1"/>
            <p:custDataLst>
              <p:tags r:id="rId1"/>
            </p:custDataLst>
          </p:nvPr>
        </p:nvSpPr>
        <p:spPr>
          <a:xfrm>
            <a:off x="760545" y="3085604"/>
            <a:ext cx="10779422" cy="3581413"/>
          </a:xfrm>
        </p:spPr>
        <p:txBody>
          <a:bodyPr>
            <a:noAutofit/>
          </a:bodyPr>
          <a:lstStyle/>
          <a:p>
            <a:pPr marL="0" indent="0">
              <a:lnSpc>
                <a:spcPct val="150000"/>
              </a:lnSpc>
              <a:spcAft>
                <a:spcPts val="0"/>
              </a:spcAft>
              <a:buNone/>
            </a:pPr>
            <a:r>
              <a:rPr lang="en-US" altLang="zh-CN" sz="2000" dirty="0" smtClean="0">
                <a:solidFill>
                  <a:srgbClr val="2B4C73"/>
                </a:solidFill>
                <a:latin typeface="微软雅黑" panose="020B0503020204020204" charset="-122"/>
              </a:rPr>
              <a:t>      </a:t>
            </a:r>
            <a:r>
              <a:rPr lang="zh-CN" altLang="zh-CN" sz="2000" dirty="0" smtClean="0">
                <a:solidFill>
                  <a:srgbClr val="2B4C73"/>
                </a:solidFill>
                <a:latin typeface="微软雅黑" panose="020B0503020204020204" charset="-122"/>
              </a:rPr>
              <a:t>管理</a:t>
            </a:r>
            <a:r>
              <a:rPr lang="zh-CN" altLang="zh-CN" sz="2000" dirty="0">
                <a:solidFill>
                  <a:srgbClr val="2B4C73"/>
                </a:solidFill>
                <a:latin typeface="微软雅黑" panose="020B0503020204020204" charset="-122"/>
              </a:rPr>
              <a:t>单位是指对科研设施和仪器拥有所有权的法人单位，包括：高等院校、科研院所、新型研发机构、事业单位及建有国家级技术创新中心、工程研究中心、企业技术创新中心和省级重点实验室、技术创新中心的企业</a:t>
            </a:r>
            <a:r>
              <a:rPr lang="zh-CN" altLang="zh-CN" sz="2000" dirty="0" smtClean="0">
                <a:solidFill>
                  <a:srgbClr val="2B4C73"/>
                </a:solidFill>
                <a:latin typeface="微软雅黑" panose="020B0503020204020204" charset="-122"/>
              </a:rPr>
              <a:t>等</a:t>
            </a:r>
            <a:r>
              <a:rPr lang="zh-CN" altLang="en-US" sz="2000" dirty="0" smtClean="0">
                <a:solidFill>
                  <a:srgbClr val="2B4C73"/>
                </a:solidFill>
                <a:latin typeface="微软雅黑" panose="020B0503020204020204" charset="-122"/>
              </a:rPr>
              <a:t>。</a:t>
            </a:r>
            <a:endParaRPr lang="en-US" altLang="zh-CN" sz="2000" dirty="0">
              <a:solidFill>
                <a:srgbClr val="2B4C73"/>
              </a:solidFill>
              <a:latin typeface="微软雅黑" panose="020B0503020204020204" charset="-122"/>
            </a:endParaRPr>
          </a:p>
          <a:p>
            <a:pPr marL="0" indent="0">
              <a:lnSpc>
                <a:spcPct val="150000"/>
              </a:lnSpc>
              <a:spcAft>
                <a:spcPts val="0"/>
              </a:spcAft>
              <a:buNone/>
            </a:pPr>
            <a:r>
              <a:rPr lang="zh-CN" altLang="en-US" sz="2000" dirty="0">
                <a:solidFill>
                  <a:srgbClr val="2B4C73"/>
                </a:solidFill>
                <a:latin typeface="微软雅黑" panose="020B0503020204020204" charset="-122"/>
              </a:rPr>
              <a:t> </a:t>
            </a:r>
            <a:r>
              <a:rPr lang="zh-CN" altLang="en-US" sz="2000" dirty="0" smtClean="0">
                <a:solidFill>
                  <a:srgbClr val="2B4C73"/>
                </a:solidFill>
                <a:latin typeface="微软雅黑" panose="020B0503020204020204" charset="-122"/>
              </a:rPr>
              <a:t>     针对</a:t>
            </a:r>
            <a:r>
              <a:rPr lang="zh-CN" altLang="zh-CN" sz="2000" dirty="0">
                <a:solidFill>
                  <a:srgbClr val="2B4C73"/>
                </a:solidFill>
                <a:latin typeface="微软雅黑" panose="020B0503020204020204" charset="-122"/>
              </a:rPr>
              <a:t>管理单位开放共享奖励补助金额等于单台（套）科研设施和仪器后补助金额的总和；单台（套）科研设施和仪器后补助金额等于其共享服务收入（创新劵面值之和）乘以补贴系数。绩效评价优良、合格等次补贴系数分别为</a:t>
            </a:r>
            <a:r>
              <a:rPr lang="en-US" altLang="zh-CN" sz="2000" dirty="0">
                <a:solidFill>
                  <a:srgbClr val="2B4C73"/>
                </a:solidFill>
                <a:latin typeface="微软雅黑" panose="020B0503020204020204" charset="-122"/>
              </a:rPr>
              <a:t>30%</a:t>
            </a:r>
            <a:r>
              <a:rPr lang="zh-CN" altLang="zh-CN" sz="2000" dirty="0">
                <a:solidFill>
                  <a:srgbClr val="2B4C73"/>
                </a:solidFill>
                <a:latin typeface="微软雅黑" panose="020B0503020204020204" charset="-122"/>
              </a:rPr>
              <a:t>、</a:t>
            </a:r>
            <a:r>
              <a:rPr lang="en-US" altLang="zh-CN" sz="2000" dirty="0">
                <a:solidFill>
                  <a:srgbClr val="2B4C73"/>
                </a:solidFill>
                <a:latin typeface="微软雅黑" panose="020B0503020204020204" charset="-122"/>
              </a:rPr>
              <a:t>15%</a:t>
            </a:r>
            <a:r>
              <a:rPr lang="zh-CN" altLang="zh-CN" sz="2000" dirty="0" smtClean="0">
                <a:solidFill>
                  <a:srgbClr val="2B4C73"/>
                </a:solidFill>
                <a:latin typeface="微软雅黑" panose="020B0503020204020204" charset="-122"/>
              </a:rPr>
              <a:t>。单台（套）补助限额</a:t>
            </a:r>
            <a:r>
              <a:rPr lang="en-US" altLang="zh-CN" sz="2000" dirty="0" smtClean="0">
                <a:solidFill>
                  <a:srgbClr val="2B4C73"/>
                </a:solidFill>
                <a:latin typeface="微软雅黑" panose="020B0503020204020204" charset="-122"/>
              </a:rPr>
              <a:t>3</a:t>
            </a:r>
            <a:r>
              <a:rPr lang="zh-CN" altLang="zh-CN" sz="2000" dirty="0" smtClean="0">
                <a:solidFill>
                  <a:srgbClr val="2B4C73"/>
                </a:solidFill>
                <a:latin typeface="微软雅黑" panose="020B0503020204020204" charset="-122"/>
              </a:rPr>
              <a:t>万元，每个管理单位补助限额为</a:t>
            </a:r>
            <a:r>
              <a:rPr lang="en-US" altLang="zh-CN" sz="2000" dirty="0" smtClean="0">
                <a:solidFill>
                  <a:srgbClr val="2B4C73"/>
                </a:solidFill>
                <a:latin typeface="微软雅黑" panose="020B0503020204020204" charset="-122"/>
              </a:rPr>
              <a:t>20</a:t>
            </a:r>
            <a:r>
              <a:rPr lang="zh-CN" altLang="zh-CN" sz="2000" dirty="0" smtClean="0">
                <a:solidFill>
                  <a:srgbClr val="2B4C73"/>
                </a:solidFill>
                <a:latin typeface="微软雅黑" panose="020B0503020204020204" charset="-122"/>
              </a:rPr>
              <a:t>万元</a:t>
            </a:r>
            <a:r>
              <a:rPr lang="zh-CN" altLang="en-US" sz="2000" dirty="0" smtClean="0">
                <a:solidFill>
                  <a:srgbClr val="2B4C73"/>
                </a:solidFill>
                <a:latin typeface="微软雅黑" panose="020B0503020204020204" charset="-122"/>
              </a:rPr>
              <a:t>。</a:t>
            </a:r>
            <a:endParaRPr lang="zh-CN" altLang="en-US" sz="2000" dirty="0">
              <a:solidFill>
                <a:srgbClr val="2B4C73"/>
              </a:solidFill>
              <a:latin typeface="微软雅黑" panose="020B0503020204020204" charset="-122"/>
            </a:endParaRPr>
          </a:p>
        </p:txBody>
      </p:sp>
      <p:sp>
        <p:nvSpPr>
          <p:cNvPr id="17" name="文本框 8"/>
          <p:cNvSpPr txBox="true"/>
          <p:nvPr/>
        </p:nvSpPr>
        <p:spPr>
          <a:xfrm>
            <a:off x="669925" y="1510515"/>
            <a:ext cx="4041140" cy="398780"/>
          </a:xfrm>
          <a:prstGeom prst="rect">
            <a:avLst/>
          </a:prstGeom>
          <a:noFill/>
        </p:spPr>
        <p:txBody>
          <a:bodyPr wrap="square" rtlCol="0" anchor="t">
            <a:spAutoFit/>
          </a:bodyPr>
          <a:lstStyle/>
          <a:p>
            <a:r>
              <a:rPr lang="zh-CN" altLang="en-US" sz="2000" dirty="0">
                <a:solidFill>
                  <a:srgbClr val="2B4C73"/>
                </a:solidFill>
                <a:latin typeface="微软雅黑" panose="020B0503020204020204" charset="-122"/>
                <a:ea typeface="微软雅黑" panose="020B0503020204020204" charset="-122"/>
                <a:sym typeface="+mn-ea"/>
              </a:rPr>
              <a:t>管理单位创新劵业务流程</a:t>
            </a:r>
            <a:r>
              <a:rPr lang="zh-CN" altLang="en-US" sz="2000" dirty="0" smtClean="0">
                <a:solidFill>
                  <a:srgbClr val="2B4C73"/>
                </a:solidFill>
                <a:latin typeface="微软雅黑" panose="020B0503020204020204" charset="-122"/>
                <a:ea typeface="微软雅黑" panose="020B0503020204020204" charset="-122"/>
                <a:sym typeface="+mn-ea"/>
              </a:rPr>
              <a:t>：</a:t>
            </a:r>
            <a:endParaRPr lang="zh-CN" altLang="en-US" sz="2000" dirty="0">
              <a:solidFill>
                <a:srgbClr val="2B4C73"/>
              </a:solidFill>
              <a:latin typeface="微软雅黑" panose="020B0503020204020204" charset="-122"/>
              <a:ea typeface="微软雅黑" panose="020B0503020204020204" charset="-122"/>
              <a:sym typeface="+mn-ea"/>
            </a:endParaRPr>
          </a:p>
        </p:txBody>
      </p:sp>
      <p:pic>
        <p:nvPicPr>
          <p:cNvPr id="18" name="图片 17" descr="c289285b696dfe6dda3b2c03ca6cc5c"/>
          <p:cNvPicPr>
            <a:picLocks noChangeAspect="true"/>
          </p:cNvPicPr>
          <p:nvPr/>
        </p:nvPicPr>
        <p:blipFill>
          <a:blip r:embed="rId2"/>
          <a:stretch>
            <a:fillRect/>
          </a:stretch>
        </p:blipFill>
        <p:spPr>
          <a:xfrm>
            <a:off x="746760" y="2176430"/>
            <a:ext cx="10712177" cy="612897"/>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
          <p:cNvSpPr/>
          <p:nvPr/>
        </p:nvSpPr>
        <p:spPr bwMode="auto">
          <a:xfrm>
            <a:off x="1375824" y="2242560"/>
            <a:ext cx="2949995" cy="26145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5875">
            <a:gradFill flip="none" rotWithShape="true">
              <a:gsLst>
                <a:gs pos="0">
                  <a:schemeClr val="bg1">
                    <a:lumMod val="65000"/>
                  </a:schemeClr>
                </a:gs>
                <a:gs pos="100000">
                  <a:schemeClr val="bg1"/>
                </a:gs>
              </a:gsLst>
              <a:lin ang="2700000" scaled="true"/>
              <a:tileRect/>
            </a:gradFill>
          </a:ln>
          <a:effectLst>
            <a:innerShdw blurRad="114300">
              <a:prstClr val="black"/>
            </a:innerShdw>
          </a:effectLst>
        </p:spPr>
        <p:txBody>
          <a:bodyPr vert="horz" wrap="square" lIns="91438" tIns="45719" rIns="91438" bIns="45719" numCol="1" anchor="t" anchorCtr="false" compatLnSpc="true"/>
          <a:lstStyle/>
          <a:p>
            <a:endParaRPr lang="zh-CN" altLang="en-US" dirty="0">
              <a:solidFill>
                <a:srgbClr val="005A9E"/>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47" name="Freeform 5"/>
          <p:cNvSpPr/>
          <p:nvPr/>
        </p:nvSpPr>
        <p:spPr bwMode="auto">
          <a:xfrm>
            <a:off x="1609835" y="2328421"/>
            <a:ext cx="2949995" cy="26145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true">
            <a:gsLst>
              <a:gs pos="100000">
                <a:schemeClr val="bg1">
                  <a:lumMod val="61000"/>
                  <a:lumOff val="39000"/>
                </a:schemeClr>
              </a:gs>
              <a:gs pos="0">
                <a:schemeClr val="bg1">
                  <a:lumMod val="85000"/>
                </a:schemeClr>
              </a:gs>
            </a:gsLst>
            <a:lin ang="2700000" scaled="true"/>
            <a:tileRect/>
          </a:gradFill>
          <a:ln w="19050">
            <a:gradFill flip="none" rotWithShape="true">
              <a:gsLst>
                <a:gs pos="100000">
                  <a:schemeClr val="bg1">
                    <a:lumMod val="75000"/>
                  </a:schemeClr>
                </a:gs>
                <a:gs pos="0">
                  <a:schemeClr val="bg1"/>
                </a:gs>
              </a:gsLst>
              <a:lin ang="2700000" scaled="true"/>
              <a:tileRect/>
            </a:gradFill>
          </a:ln>
          <a:effectLst>
            <a:outerShdw blurRad="266700" dist="203200" dir="6780000" algn="tl" rotWithShape="0">
              <a:prstClr val="black">
                <a:alpha val="40000"/>
              </a:prstClr>
            </a:outerShdw>
          </a:effectLst>
        </p:spPr>
        <p:txBody>
          <a:bodyPr vert="horz" wrap="square" lIns="91438" tIns="45719" rIns="91438" bIns="45719" numCol="1" anchor="t" anchorCtr="false" compatLnSpc="true"/>
          <a:lstStyle/>
          <a:p>
            <a:endParaRPr lang="zh-CN" altLang="en-US" dirty="0">
              <a:solidFill>
                <a:srgbClr val="005A9E"/>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48" name="矩形 47"/>
          <p:cNvSpPr/>
          <p:nvPr/>
        </p:nvSpPr>
        <p:spPr>
          <a:xfrm>
            <a:off x="1932844" y="2920015"/>
            <a:ext cx="2185008" cy="1046411"/>
          </a:xfrm>
          <a:prstGeom prst="rect">
            <a:avLst/>
          </a:prstGeom>
        </p:spPr>
        <p:txBody>
          <a:bodyPr wrap="square" lIns="121888" tIns="60944" rIns="121888" bIns="60944">
            <a:spAutoFit/>
          </a:bodyPr>
          <a:lstStyle/>
          <a:p>
            <a:pPr algn="ctr" defTabSz="1244600">
              <a:defRPr/>
            </a:pPr>
            <a:r>
              <a:rPr lang="zh-CN" altLang="en-US" sz="6000"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目录</a:t>
            </a:r>
            <a:endParaRPr lang="zh-CN" altLang="en-US" sz="6000"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49" name="Rectangle 4"/>
          <p:cNvSpPr txBox="true">
            <a:spLocks noChangeArrowheads="true"/>
          </p:cNvSpPr>
          <p:nvPr/>
        </p:nvSpPr>
        <p:spPr bwMode="auto">
          <a:xfrm>
            <a:off x="1928789" y="3844050"/>
            <a:ext cx="2193121" cy="507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2" rIns="91403" bIns="45702" numCol="1" anchor="ctr" anchorCtr="false" compatLnSpc="true"/>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sz="2400" kern="0" dirty="0">
                <a:solidFill>
                  <a:schemeClr val="tx1">
                    <a:lumMod val="50000"/>
                    <a:lumOff val="50000"/>
                  </a:schemeClr>
                </a:solidFill>
                <a:latin typeface="Arial" panose="02080604020202020204" pitchFamily="34" charset="0"/>
                <a:ea typeface="微软雅黑" panose="020B0503020204020204" charset="-122"/>
                <a:cs typeface="+mn-ea"/>
                <a:sym typeface="Arial" panose="02080604020202020204" pitchFamily="34" charset="0"/>
              </a:rPr>
              <a:t>CONTENTS</a:t>
            </a:r>
            <a:endParaRPr lang="zh-CN" altLang="en-US" sz="2400" kern="0" dirty="0">
              <a:solidFill>
                <a:schemeClr val="tx1">
                  <a:lumMod val="50000"/>
                  <a:lumOff val="50000"/>
                </a:schemeClr>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43" name="矩形 42"/>
          <p:cNvSpPr/>
          <p:nvPr/>
        </p:nvSpPr>
        <p:spPr>
          <a:xfrm rot="18875968">
            <a:off x="5414851" y="1283369"/>
            <a:ext cx="767867" cy="770499"/>
          </a:xfrm>
          <a:prstGeom prst="rect">
            <a:avLst/>
          </a:prstGeom>
          <a:solidFill>
            <a:srgbClr val="2B4C73"/>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4" name="矩形 43"/>
          <p:cNvSpPr/>
          <p:nvPr/>
        </p:nvSpPr>
        <p:spPr>
          <a:xfrm rot="18875968">
            <a:off x="5414851" y="2481889"/>
            <a:ext cx="767867" cy="770499"/>
          </a:xfrm>
          <a:prstGeom prst="rect">
            <a:avLst/>
          </a:prstGeom>
          <a:solidFill>
            <a:schemeClr val="bg1">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5" name="矩形 44"/>
          <p:cNvSpPr/>
          <p:nvPr/>
        </p:nvSpPr>
        <p:spPr>
          <a:xfrm rot="18875968">
            <a:off x="5414851" y="3680408"/>
            <a:ext cx="767867" cy="770499"/>
          </a:xfrm>
          <a:prstGeom prst="rect">
            <a:avLst/>
          </a:prstGeom>
          <a:solidFill>
            <a:srgbClr val="2B4C73"/>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1" name="矩形 50"/>
          <p:cNvSpPr/>
          <p:nvPr/>
        </p:nvSpPr>
        <p:spPr>
          <a:xfrm>
            <a:off x="5408559" y="1360842"/>
            <a:ext cx="893835" cy="615553"/>
          </a:xfrm>
          <a:prstGeom prst="rect">
            <a:avLst/>
          </a:prstGeom>
        </p:spPr>
        <p:txBody>
          <a:bodyPr wrap="none" lIns="121917" tIns="60958" rIns="121917" bIns="60958">
            <a:spAutoFit/>
          </a:bodyPr>
          <a:lstStyle/>
          <a:p>
            <a:pPr algn="ctr"/>
            <a:r>
              <a:rPr lang="en-US" altLang="zh-CN" sz="3200" b="1" spc="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80604020202020204" pitchFamily="34" charset="0"/>
              </a:rPr>
              <a:t>01 </a:t>
            </a:r>
            <a:endParaRPr lang="zh-CN" altLang="en-US"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2" name="矩形 51"/>
          <p:cNvSpPr/>
          <p:nvPr/>
        </p:nvSpPr>
        <p:spPr>
          <a:xfrm>
            <a:off x="5427619" y="2590797"/>
            <a:ext cx="893835" cy="615553"/>
          </a:xfrm>
          <a:prstGeom prst="rect">
            <a:avLst/>
          </a:prstGeom>
        </p:spPr>
        <p:txBody>
          <a:bodyPr wrap="none" lIns="121917" tIns="60958" rIns="121917" bIns="60958">
            <a:spAutoFit/>
          </a:bodyPr>
          <a:lstStyle/>
          <a:p>
            <a:pPr algn="ctr"/>
            <a:r>
              <a:rPr lang="en-US" altLang="zh-CN" sz="3200" b="1" spc="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80604020202020204" pitchFamily="34" charset="0"/>
              </a:rPr>
              <a:t>02 </a:t>
            </a:r>
            <a:endParaRPr lang="zh-CN" altLang="en-US"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4" name="矩形 53"/>
          <p:cNvSpPr/>
          <p:nvPr/>
        </p:nvSpPr>
        <p:spPr>
          <a:xfrm>
            <a:off x="5407916" y="3787756"/>
            <a:ext cx="893835" cy="615553"/>
          </a:xfrm>
          <a:prstGeom prst="rect">
            <a:avLst/>
          </a:prstGeom>
        </p:spPr>
        <p:txBody>
          <a:bodyPr wrap="none" lIns="121917" tIns="60958" rIns="121917" bIns="60958">
            <a:spAutoFit/>
          </a:bodyPr>
          <a:lstStyle/>
          <a:p>
            <a:pPr algn="ctr"/>
            <a:r>
              <a:rPr lang="en-US" altLang="zh-CN" sz="3200" b="1" spc="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80604020202020204" pitchFamily="34" charset="0"/>
              </a:rPr>
              <a:t>03 </a:t>
            </a:r>
            <a:endParaRPr lang="zh-CN" altLang="en-US"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矩形 55"/>
          <p:cNvSpPr/>
          <p:nvPr/>
        </p:nvSpPr>
        <p:spPr>
          <a:xfrm>
            <a:off x="6475621" y="1216929"/>
            <a:ext cx="3556817" cy="700893"/>
          </a:xfrm>
          <a:prstGeom prst="rect">
            <a:avLst/>
          </a:prstGeom>
        </p:spPr>
        <p:txBody>
          <a:bodyPr wrap="square" lIns="121917" tIns="60958" rIns="121917" bIns="60958" numCol="1" spcCol="479988">
            <a:spAutoFit/>
          </a:bodyPr>
          <a:lstStyle/>
          <a:p>
            <a:pPr defTabSz="608965">
              <a:lnSpc>
                <a:spcPct val="130000"/>
              </a:lnSpc>
            </a:pPr>
            <a:r>
              <a:rPr lang="zh-CN" altLang="en-US" sz="3200" b="1" dirty="0" smtClean="0">
                <a:solidFill>
                  <a:srgbClr val="376092"/>
                </a:solidFill>
                <a:latin typeface="微软雅黑" panose="020B0503020204020204" charset="-122"/>
                <a:ea typeface="微软雅黑" panose="020B0503020204020204" charset="-122"/>
              </a:rPr>
              <a:t>项目背景</a:t>
            </a:r>
            <a:endParaRPr lang="zh-CN" altLang="en-US" sz="3200" b="1" dirty="0">
              <a:solidFill>
                <a:srgbClr val="376092"/>
              </a:solidFill>
              <a:latin typeface="微软雅黑" panose="020B0503020204020204" charset="-122"/>
              <a:ea typeface="微软雅黑" panose="020B0503020204020204" charset="-122"/>
            </a:endParaRPr>
          </a:p>
        </p:txBody>
      </p:sp>
      <p:sp>
        <p:nvSpPr>
          <p:cNvPr id="57" name="矩形 56"/>
          <p:cNvSpPr/>
          <p:nvPr/>
        </p:nvSpPr>
        <p:spPr>
          <a:xfrm>
            <a:off x="6475621" y="2461854"/>
            <a:ext cx="3556817" cy="700893"/>
          </a:xfrm>
          <a:prstGeom prst="rect">
            <a:avLst/>
          </a:prstGeom>
        </p:spPr>
        <p:txBody>
          <a:bodyPr wrap="square" lIns="121917" tIns="60958" rIns="121917" bIns="60958" numCol="1" spcCol="479988">
            <a:spAutoFit/>
          </a:bodyPr>
          <a:lstStyle/>
          <a:p>
            <a:pPr defTabSz="608965">
              <a:lnSpc>
                <a:spcPct val="130000"/>
              </a:lnSpc>
            </a:pPr>
            <a:r>
              <a:rPr lang="zh-CN" altLang="en-US" sz="3200" b="1" dirty="0" smtClean="0">
                <a:solidFill>
                  <a:srgbClr val="376092"/>
                </a:solidFill>
                <a:latin typeface="微软雅黑" panose="020B0503020204020204" charset="-122"/>
                <a:ea typeface="微软雅黑" panose="020B0503020204020204" charset="-122"/>
              </a:rPr>
              <a:t>系统架构</a:t>
            </a:r>
            <a:endParaRPr lang="zh-CN" altLang="en-US" sz="3200" b="1" dirty="0">
              <a:solidFill>
                <a:srgbClr val="376092"/>
              </a:solidFill>
              <a:latin typeface="微软雅黑" panose="020B0503020204020204" charset="-122"/>
              <a:ea typeface="微软雅黑" panose="020B0503020204020204" charset="-122"/>
            </a:endParaRPr>
          </a:p>
        </p:txBody>
      </p:sp>
      <p:sp>
        <p:nvSpPr>
          <p:cNvPr id="58" name="矩形 57"/>
          <p:cNvSpPr/>
          <p:nvPr/>
        </p:nvSpPr>
        <p:spPr>
          <a:xfrm>
            <a:off x="6475621" y="3730598"/>
            <a:ext cx="3556817" cy="700893"/>
          </a:xfrm>
          <a:prstGeom prst="rect">
            <a:avLst/>
          </a:prstGeom>
        </p:spPr>
        <p:txBody>
          <a:bodyPr wrap="square" lIns="121917" tIns="60958" rIns="121917" bIns="60958" numCol="1" spcCol="479988">
            <a:spAutoFit/>
          </a:bodyPr>
          <a:lstStyle/>
          <a:p>
            <a:pPr defTabSz="608965">
              <a:lnSpc>
                <a:spcPct val="130000"/>
              </a:lnSpc>
            </a:pPr>
            <a:r>
              <a:rPr lang="zh-CN" altLang="en-US" sz="3200" b="1" dirty="0" smtClean="0">
                <a:solidFill>
                  <a:srgbClr val="376092"/>
                </a:solidFill>
                <a:latin typeface="微软雅黑" panose="020B0503020204020204" charset="-122"/>
                <a:ea typeface="微软雅黑" panose="020B0503020204020204" charset="-122"/>
              </a:rPr>
              <a:t>功能模块</a:t>
            </a:r>
            <a:endParaRPr lang="zh-CN" altLang="en-US" sz="3200" b="1" dirty="0">
              <a:solidFill>
                <a:srgbClr val="376092"/>
              </a:solidFill>
              <a:latin typeface="微软雅黑" panose="020B0503020204020204" charset="-122"/>
              <a:ea typeface="微软雅黑" panose="020B0503020204020204" charset="-122"/>
            </a:endParaRPr>
          </a:p>
        </p:txBody>
      </p:sp>
      <p:sp>
        <p:nvSpPr>
          <p:cNvPr id="62" name="矩形 61"/>
          <p:cNvSpPr/>
          <p:nvPr/>
        </p:nvSpPr>
        <p:spPr>
          <a:xfrm rot="18875968">
            <a:off x="5414851" y="4944047"/>
            <a:ext cx="767867" cy="770499"/>
          </a:xfrm>
          <a:prstGeom prst="rect">
            <a:avLst/>
          </a:prstGeom>
          <a:solidFill>
            <a:schemeClr val="bg1">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3" name="矩形 62"/>
          <p:cNvSpPr/>
          <p:nvPr/>
        </p:nvSpPr>
        <p:spPr>
          <a:xfrm>
            <a:off x="5407916" y="5036910"/>
            <a:ext cx="893835" cy="615553"/>
          </a:xfrm>
          <a:prstGeom prst="rect">
            <a:avLst/>
          </a:prstGeom>
        </p:spPr>
        <p:txBody>
          <a:bodyPr wrap="none" lIns="121917" tIns="60958" rIns="121917" bIns="60958">
            <a:spAutoFit/>
          </a:bodyPr>
          <a:lstStyle/>
          <a:p>
            <a:pPr algn="ctr"/>
            <a:r>
              <a:rPr lang="en-US" altLang="zh-CN" sz="3200" b="1" spc="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80604020202020204" pitchFamily="34" charset="0"/>
              </a:rPr>
              <a:t>04 </a:t>
            </a:r>
            <a:endParaRPr lang="zh-CN" altLang="en-US"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4" name="矩形 63"/>
          <p:cNvSpPr/>
          <p:nvPr/>
        </p:nvSpPr>
        <p:spPr>
          <a:xfrm>
            <a:off x="6475621" y="4994237"/>
            <a:ext cx="3556817" cy="700893"/>
          </a:xfrm>
          <a:prstGeom prst="rect">
            <a:avLst/>
          </a:prstGeom>
        </p:spPr>
        <p:txBody>
          <a:bodyPr wrap="square" lIns="121917" tIns="60958" rIns="121917" bIns="60958" numCol="1" spcCol="479988">
            <a:spAutoFit/>
          </a:bodyPr>
          <a:lstStyle/>
          <a:p>
            <a:pPr defTabSz="608965">
              <a:lnSpc>
                <a:spcPct val="130000"/>
              </a:lnSpc>
            </a:pPr>
            <a:r>
              <a:rPr lang="zh-CN" altLang="en-US" sz="3200" b="1" dirty="0" smtClean="0">
                <a:solidFill>
                  <a:srgbClr val="376092"/>
                </a:solidFill>
                <a:latin typeface="微软雅黑" panose="020B0503020204020204" charset="-122"/>
                <a:ea typeface="微软雅黑" panose="020B0503020204020204" charset="-122"/>
              </a:rPr>
              <a:t>系统操作</a:t>
            </a:r>
            <a:endParaRPr lang="zh-CN" altLang="en-US" sz="3200" b="1" dirty="0">
              <a:solidFill>
                <a:srgbClr val="37609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4243469"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科技创新</a:t>
            </a:r>
            <a:r>
              <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券</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管理</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16" name="内容占位符 2"/>
          <p:cNvSpPr>
            <a:spLocks noGrp="true"/>
          </p:cNvSpPr>
          <p:nvPr>
            <p:ph idx="1"/>
            <p:custDataLst>
              <p:tags r:id="rId1"/>
            </p:custDataLst>
          </p:nvPr>
        </p:nvSpPr>
        <p:spPr>
          <a:xfrm>
            <a:off x="925680" y="3116340"/>
            <a:ext cx="10417510" cy="3612515"/>
          </a:xfrm>
        </p:spPr>
        <p:txBody>
          <a:bodyPr>
            <a:noAutofit/>
          </a:bodyPr>
          <a:lstStyle/>
          <a:p>
            <a:pPr marL="0" indent="0">
              <a:lnSpc>
                <a:spcPct val="150000"/>
              </a:lnSpc>
              <a:spcBef>
                <a:spcPts val="600"/>
              </a:spcBef>
              <a:spcAft>
                <a:spcPts val="0"/>
              </a:spcAft>
              <a:buNone/>
            </a:pPr>
            <a:r>
              <a:rPr lang="en-US" altLang="zh-CN" sz="2000" dirty="0" smtClean="0">
                <a:solidFill>
                  <a:srgbClr val="2B4C73"/>
                </a:solidFill>
                <a:latin typeface="微软雅黑" panose="020B0503020204020204" charset="-122"/>
              </a:rPr>
              <a:t>      </a:t>
            </a:r>
            <a:r>
              <a:rPr lang="zh-CN" altLang="zh-CN" sz="2000" dirty="0" smtClean="0">
                <a:solidFill>
                  <a:srgbClr val="2B4C73"/>
                </a:solidFill>
                <a:latin typeface="微软雅黑" panose="020B0503020204020204" charset="-122"/>
              </a:rPr>
              <a:t>用户</a:t>
            </a:r>
            <a:r>
              <a:rPr lang="zh-CN" altLang="en-US" sz="2000" dirty="0" smtClean="0">
                <a:solidFill>
                  <a:srgbClr val="2B4C73"/>
                </a:solidFill>
                <a:latin typeface="微软雅黑" panose="020B0503020204020204" charset="-122"/>
              </a:rPr>
              <a:t>单位</a:t>
            </a:r>
            <a:r>
              <a:rPr lang="zh-CN" altLang="zh-CN" sz="2000" dirty="0" smtClean="0">
                <a:solidFill>
                  <a:srgbClr val="2B4C73"/>
                </a:solidFill>
                <a:latin typeface="微软雅黑" panose="020B0503020204020204" charset="-122"/>
              </a:rPr>
              <a:t>主要</a:t>
            </a:r>
            <a:r>
              <a:rPr lang="zh-CN" altLang="zh-CN" sz="2000" dirty="0">
                <a:solidFill>
                  <a:srgbClr val="2B4C73"/>
                </a:solidFill>
                <a:latin typeface="微软雅黑" panose="020B0503020204020204" charset="-122"/>
              </a:rPr>
              <a:t>是指在许昌市共享服务平台上进行注册，并利用该平台上的科研设施和仪器进行科学研究和技术开发等科技创新活动的高新技术企业、科技型中小企业、创新创业团队等</a:t>
            </a:r>
            <a:endParaRPr lang="zh-CN" altLang="en-US" sz="2000" dirty="0">
              <a:solidFill>
                <a:srgbClr val="2B4C73"/>
              </a:solidFill>
              <a:latin typeface="微软雅黑" panose="020B0503020204020204" charset="-122"/>
            </a:endParaRPr>
          </a:p>
          <a:p>
            <a:pPr marL="0" indent="0">
              <a:lnSpc>
                <a:spcPct val="150000"/>
              </a:lnSpc>
              <a:spcAft>
                <a:spcPts val="0"/>
              </a:spcAft>
              <a:buNone/>
            </a:pPr>
            <a:r>
              <a:rPr lang="en-US" altLang="zh-CN" sz="2000" dirty="0" smtClean="0">
                <a:solidFill>
                  <a:srgbClr val="2B4C73"/>
                </a:solidFill>
                <a:latin typeface="微软雅黑" panose="020B0503020204020204" charset="-122"/>
              </a:rPr>
              <a:t>      </a:t>
            </a:r>
            <a:r>
              <a:rPr lang="zh-CN" altLang="en-US" sz="2000" dirty="0">
                <a:solidFill>
                  <a:srgbClr val="2B4C73"/>
                </a:solidFill>
                <a:latin typeface="微软雅黑" panose="020B0503020204020204" charset="-122"/>
              </a:rPr>
              <a:t>针对</a:t>
            </a:r>
            <a:r>
              <a:rPr lang="zh-CN" altLang="zh-CN" sz="2000" dirty="0" smtClean="0">
                <a:solidFill>
                  <a:srgbClr val="2B4C73"/>
                </a:solidFill>
                <a:latin typeface="微软雅黑" panose="020B0503020204020204" charset="-122"/>
              </a:rPr>
              <a:t>用户</a:t>
            </a:r>
            <a:r>
              <a:rPr lang="zh-CN" altLang="en-US" sz="2000" dirty="0" smtClean="0">
                <a:solidFill>
                  <a:srgbClr val="2B4C73"/>
                </a:solidFill>
                <a:latin typeface="微软雅黑" panose="020B0503020204020204" charset="-122"/>
              </a:rPr>
              <a:t>单位的</a:t>
            </a:r>
            <a:r>
              <a:rPr lang="zh-CN" altLang="zh-CN" sz="2000" dirty="0">
                <a:solidFill>
                  <a:srgbClr val="2B4C73"/>
                </a:solidFill>
                <a:latin typeface="微软雅黑" panose="020B0503020204020204" charset="-122"/>
              </a:rPr>
              <a:t>奖励补助</a:t>
            </a:r>
            <a:r>
              <a:rPr lang="zh-CN" altLang="zh-CN" sz="2000" smtClean="0">
                <a:solidFill>
                  <a:srgbClr val="2B4C73"/>
                </a:solidFill>
                <a:latin typeface="微软雅黑" panose="020B0503020204020204" charset="-122"/>
              </a:rPr>
              <a:t>金额</a:t>
            </a:r>
            <a:r>
              <a:rPr lang="zh-CN" altLang="en-US" sz="2000" smtClean="0">
                <a:solidFill>
                  <a:srgbClr val="2B4C73"/>
                </a:solidFill>
                <a:latin typeface="微软雅黑" panose="020B0503020204020204" charset="-122"/>
              </a:rPr>
              <a:t>，由用户单位</a:t>
            </a:r>
            <a:r>
              <a:rPr lang="zh-CN" altLang="zh-CN" sz="2000" smtClean="0">
                <a:solidFill>
                  <a:srgbClr val="2B4C73"/>
                </a:solidFill>
                <a:latin typeface="微软雅黑" panose="020B0503020204020204" charset="-122"/>
              </a:rPr>
              <a:t>通过</a:t>
            </a:r>
            <a:r>
              <a:rPr lang="zh-CN" altLang="zh-CN" sz="2000" dirty="0">
                <a:solidFill>
                  <a:srgbClr val="2B4C73"/>
                </a:solidFill>
                <a:latin typeface="微软雅黑" panose="020B0503020204020204" charset="-122"/>
              </a:rPr>
              <a:t>平台选取使用的科研设施和仪器前进行议价，根据议价的结果，可按议价的</a:t>
            </a:r>
            <a:r>
              <a:rPr lang="en-US" altLang="zh-CN" sz="2000" dirty="0">
                <a:solidFill>
                  <a:srgbClr val="2B4C73"/>
                </a:solidFill>
                <a:latin typeface="微软雅黑" panose="020B0503020204020204" charset="-122"/>
              </a:rPr>
              <a:t>40%</a:t>
            </a:r>
            <a:r>
              <a:rPr lang="zh-CN" altLang="zh-CN" sz="2000" dirty="0">
                <a:solidFill>
                  <a:srgbClr val="2B4C73"/>
                </a:solidFill>
                <a:latin typeface="微软雅黑" panose="020B0503020204020204" charset="-122"/>
              </a:rPr>
              <a:t>向管理单位支付创新劵抵扣共享服务费</a:t>
            </a:r>
            <a:r>
              <a:rPr lang="zh-CN" altLang="zh-CN" sz="2000" dirty="0" smtClean="0">
                <a:solidFill>
                  <a:srgbClr val="2B4C73"/>
                </a:solidFill>
                <a:latin typeface="微软雅黑" panose="020B0503020204020204" charset="-122"/>
              </a:rPr>
              <a:t>。已</a:t>
            </a:r>
            <a:r>
              <a:rPr lang="zh-CN" altLang="zh-CN" sz="2000" dirty="0">
                <a:solidFill>
                  <a:srgbClr val="2B4C73"/>
                </a:solidFill>
                <a:latin typeface="微软雅黑" panose="020B0503020204020204" charset="-122"/>
              </a:rPr>
              <a:t>认定的国家高新技术企业和已备案的科技型中小企业、科技创新团队每年累计领取创新劵限额分别为</a:t>
            </a:r>
            <a:r>
              <a:rPr lang="en-US" altLang="zh-CN" sz="2000" dirty="0">
                <a:solidFill>
                  <a:srgbClr val="2B4C73"/>
                </a:solidFill>
                <a:latin typeface="微软雅黑" panose="020B0503020204020204" charset="-122"/>
              </a:rPr>
              <a:t>5</a:t>
            </a:r>
            <a:r>
              <a:rPr lang="zh-CN" altLang="zh-CN" sz="2000" dirty="0">
                <a:solidFill>
                  <a:srgbClr val="2B4C73"/>
                </a:solidFill>
                <a:latin typeface="微软雅黑" panose="020B0503020204020204" charset="-122"/>
              </a:rPr>
              <a:t>万元、</a:t>
            </a:r>
            <a:r>
              <a:rPr lang="en-US" altLang="zh-CN" sz="2000" dirty="0">
                <a:solidFill>
                  <a:srgbClr val="2B4C73"/>
                </a:solidFill>
                <a:latin typeface="微软雅黑" panose="020B0503020204020204" charset="-122"/>
              </a:rPr>
              <a:t>3</a:t>
            </a:r>
            <a:r>
              <a:rPr lang="zh-CN" altLang="zh-CN" sz="2000" dirty="0">
                <a:solidFill>
                  <a:srgbClr val="2B4C73"/>
                </a:solidFill>
                <a:latin typeface="微软雅黑" panose="020B0503020204020204" charset="-122"/>
              </a:rPr>
              <a:t>万元。</a:t>
            </a:r>
            <a:endParaRPr lang="zh-CN" altLang="en-US" sz="2000" dirty="0">
              <a:solidFill>
                <a:srgbClr val="2B4C73"/>
              </a:solidFill>
              <a:latin typeface="微软雅黑" panose="020B0503020204020204" charset="-122"/>
            </a:endParaRPr>
          </a:p>
          <a:p>
            <a:pPr marL="0" indent="457200">
              <a:lnSpc>
                <a:spcPct val="150000"/>
              </a:lnSpc>
              <a:spcBef>
                <a:spcPts val="600"/>
              </a:spcBef>
              <a:spcAft>
                <a:spcPts val="0"/>
              </a:spcAft>
              <a:buNone/>
            </a:pPr>
            <a:endParaRPr lang="zh-CN" altLang="en-US" sz="2000" dirty="0">
              <a:solidFill>
                <a:srgbClr val="2B4C73"/>
              </a:solidFill>
              <a:latin typeface="微软雅黑" panose="020B0503020204020204" charset="-122"/>
            </a:endParaRPr>
          </a:p>
        </p:txBody>
      </p:sp>
      <p:sp>
        <p:nvSpPr>
          <p:cNvPr id="17" name="文本框 7"/>
          <p:cNvSpPr txBox="true"/>
          <p:nvPr/>
        </p:nvSpPr>
        <p:spPr>
          <a:xfrm>
            <a:off x="746760" y="1416645"/>
            <a:ext cx="4203700" cy="398780"/>
          </a:xfrm>
          <a:prstGeom prst="rect">
            <a:avLst/>
          </a:prstGeom>
          <a:noFill/>
        </p:spPr>
        <p:txBody>
          <a:bodyPr wrap="square" rtlCol="0" anchor="t">
            <a:spAutoFit/>
          </a:bodyPr>
          <a:lstStyle/>
          <a:p>
            <a:r>
              <a:rPr lang="zh-CN" altLang="en-US" sz="2000" dirty="0">
                <a:solidFill>
                  <a:srgbClr val="2B4C73"/>
                </a:solidFill>
                <a:latin typeface="微软雅黑" panose="020B0503020204020204" charset="-122"/>
                <a:ea typeface="微软雅黑" panose="020B0503020204020204" charset="-122"/>
                <a:sym typeface="+mn-ea"/>
              </a:rPr>
              <a:t>用户单位创新劵业务流程：</a:t>
            </a:r>
            <a:endParaRPr lang="zh-CN" altLang="en-US" sz="2000" dirty="0">
              <a:solidFill>
                <a:srgbClr val="2B4C73"/>
              </a:solidFill>
              <a:latin typeface="微软雅黑" panose="020B0503020204020204" charset="-122"/>
              <a:ea typeface="微软雅黑" panose="020B0503020204020204" charset="-122"/>
              <a:sym typeface="+mn-ea"/>
            </a:endParaRPr>
          </a:p>
        </p:txBody>
      </p:sp>
      <p:pic>
        <p:nvPicPr>
          <p:cNvPr id="18" name="图片 17" descr="c50f26a3b0a4be2bc89c6645e9fd010"/>
          <p:cNvPicPr>
            <a:picLocks noChangeAspect="true"/>
          </p:cNvPicPr>
          <p:nvPr/>
        </p:nvPicPr>
        <p:blipFill>
          <a:blip r:embed="rId2"/>
          <a:stretch>
            <a:fillRect/>
          </a:stretch>
        </p:blipFill>
        <p:spPr>
          <a:xfrm>
            <a:off x="746759" y="2133360"/>
            <a:ext cx="10723751" cy="677582"/>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11424763" cy="780776"/>
            <a:chOff x="251900" y="195486"/>
            <a:chExt cx="8568572" cy="585582"/>
          </a:xfrm>
        </p:grpSpPr>
        <p:cxnSp>
          <p:nvCxnSpPr>
            <p:cNvPr id="78" name="直接连接符 77"/>
            <p:cNvCxnSpPr/>
            <p:nvPr/>
          </p:nvCxnSpPr>
          <p:spPr>
            <a:xfrm flipH="true">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37" name="矩形 36"/>
          <p:cNvSpPr/>
          <p:nvPr/>
        </p:nvSpPr>
        <p:spPr>
          <a:xfrm>
            <a:off x="1775520" y="340160"/>
            <a:ext cx="1550424" cy="502445"/>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系统操作</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sp>
        <p:nvSpPr>
          <p:cNvPr id="19" name="矩形 18"/>
          <p:cNvSpPr/>
          <p:nvPr/>
        </p:nvSpPr>
        <p:spPr>
          <a:xfrm>
            <a:off x="2163556" y="1568362"/>
            <a:ext cx="7850832" cy="3539430"/>
          </a:xfrm>
          <a:prstGeom prst="rect">
            <a:avLst/>
          </a:prstGeom>
        </p:spPr>
        <p:txBody>
          <a:bodyPr wrap="square">
            <a:spAutoFit/>
          </a:bodyPr>
          <a:lstStyle/>
          <a:p>
            <a:pPr marL="0" lvl="1">
              <a:lnSpc>
                <a:spcPct val="200000"/>
              </a:lnSpc>
            </a:pPr>
            <a:r>
              <a:rPr lang="zh-CN" altLang="en-US" sz="2800" dirty="0" smtClean="0">
                <a:latin typeface="微软雅黑" panose="020B0503020204020204" charset="-122"/>
                <a:ea typeface="微软雅黑" panose="020B0503020204020204" charset="-122"/>
              </a:rPr>
              <a:t>平台网址：</a:t>
            </a:r>
            <a:r>
              <a:rPr lang="en-US" altLang="zh-CN" sz="2800" dirty="0">
                <a:latin typeface="微软雅黑" panose="020B0503020204020204" charset="-122"/>
                <a:ea typeface="微软雅黑" panose="020B0503020204020204" charset="-122"/>
                <a:hlinkClick r:id="rId1"/>
              </a:rPr>
              <a:t>http://www.xciss.cn</a:t>
            </a:r>
            <a:r>
              <a:rPr lang="en-US" altLang="zh-CN" sz="2800" dirty="0" smtClean="0">
                <a:latin typeface="微软雅黑" panose="020B0503020204020204" charset="-122"/>
                <a:ea typeface="微软雅黑" panose="020B0503020204020204" charset="-122"/>
                <a:hlinkClick r:id="rId1"/>
              </a:rPr>
              <a:t>/</a:t>
            </a:r>
            <a:endParaRPr lang="en-US" altLang="zh-CN" sz="2800" dirty="0" smtClean="0">
              <a:latin typeface="微软雅黑" panose="020B0503020204020204" charset="-122"/>
              <a:ea typeface="微软雅黑" panose="020B0503020204020204" charset="-122"/>
            </a:endParaRPr>
          </a:p>
          <a:p>
            <a:pPr marL="0" lvl="1">
              <a:lnSpc>
                <a:spcPct val="200000"/>
              </a:lnSpc>
            </a:pPr>
            <a:r>
              <a:rPr lang="zh-CN" altLang="en-US" sz="2800" dirty="0" smtClean="0">
                <a:latin typeface="微软雅黑" panose="020B0503020204020204" charset="-122"/>
                <a:ea typeface="微软雅黑" panose="020B0503020204020204" charset="-122"/>
              </a:rPr>
              <a:t>推荐</a:t>
            </a:r>
            <a:r>
              <a:rPr lang="zh-CN" altLang="en-US" sz="2800" dirty="0">
                <a:latin typeface="微软雅黑" panose="020B0503020204020204" charset="-122"/>
                <a:ea typeface="微软雅黑" panose="020B0503020204020204" charset="-122"/>
              </a:rPr>
              <a:t>浏览器：</a:t>
            </a:r>
            <a:r>
              <a:rPr lang="en-US" altLang="zh-CN" sz="2800" dirty="0">
                <a:latin typeface="微软雅黑" panose="020B0503020204020204" charset="-122"/>
                <a:ea typeface="微软雅黑" panose="020B0503020204020204" charset="-122"/>
              </a:rPr>
              <a:t>360</a:t>
            </a:r>
            <a:r>
              <a:rPr lang="zh-CN" altLang="en-US" sz="2800" dirty="0">
                <a:latin typeface="微软雅黑" panose="020B0503020204020204" charset="-122"/>
                <a:ea typeface="微软雅黑" panose="020B0503020204020204" charset="-122"/>
              </a:rPr>
              <a:t>浏览器（极速模式</a:t>
            </a:r>
            <a:r>
              <a:rPr lang="zh-CN" altLang="en-US" sz="2800" dirty="0" smtClean="0">
                <a:latin typeface="微软雅黑" panose="020B0503020204020204" charset="-122"/>
                <a:ea typeface="微软雅黑" panose="020B0503020204020204" charset="-122"/>
              </a:rPr>
              <a:t>）</a:t>
            </a:r>
            <a:endParaRPr lang="en-US" altLang="zh-CN" sz="2800" dirty="0" smtClean="0">
              <a:latin typeface="微软雅黑" panose="020B0503020204020204" charset="-122"/>
              <a:ea typeface="微软雅黑" panose="020B0503020204020204" charset="-122"/>
            </a:endParaRPr>
          </a:p>
          <a:p>
            <a:pPr marL="0" lvl="1">
              <a:lnSpc>
                <a:spcPct val="200000"/>
              </a:lnSpc>
            </a:pPr>
            <a:r>
              <a:rPr lang="en-US" altLang="zh-CN" sz="2800" dirty="0">
                <a:latin typeface="微软雅黑" panose="020B0503020204020204" charset="-122"/>
                <a:ea typeface="微软雅黑" panose="020B0503020204020204" charset="-122"/>
              </a:rPr>
              <a:t> </a:t>
            </a:r>
            <a:r>
              <a:rPr lang="en-US" altLang="zh-CN" sz="2800" dirty="0" smtClean="0">
                <a:latin typeface="微软雅黑" panose="020B0503020204020204" charset="-122"/>
                <a:ea typeface="微软雅黑" panose="020B0503020204020204" charset="-122"/>
              </a:rPr>
              <a:t>                   Google</a:t>
            </a:r>
            <a:r>
              <a:rPr lang="zh-CN" altLang="en-US" sz="2800" dirty="0" smtClean="0">
                <a:latin typeface="微软雅黑" panose="020B0503020204020204" charset="-122"/>
                <a:ea typeface="微软雅黑" panose="020B0503020204020204" charset="-122"/>
              </a:rPr>
              <a:t>浏览器</a:t>
            </a:r>
            <a:endParaRPr lang="en-US" altLang="zh-CN" sz="2800" dirty="0" smtClean="0">
              <a:latin typeface="微软雅黑" panose="020B0503020204020204" charset="-122"/>
              <a:ea typeface="微软雅黑" panose="020B0503020204020204" charset="-122"/>
            </a:endParaRPr>
          </a:p>
          <a:p>
            <a:pPr marL="0" lvl="1">
              <a:lnSpc>
                <a:spcPct val="200000"/>
              </a:lnSpc>
            </a:pPr>
            <a:r>
              <a:rPr lang="zh-CN" altLang="en-US" sz="2800" dirty="0" smtClean="0">
                <a:latin typeface="微软雅黑" panose="020B0503020204020204" charset="-122"/>
                <a:ea typeface="微软雅黑" panose="020B0503020204020204" charset="-122"/>
              </a:rPr>
              <a:t>微信服务群：</a:t>
            </a:r>
            <a:endParaRPr lang="en-US" altLang="zh-CN" sz="2800" dirty="0" smtClean="0">
              <a:latin typeface="微软雅黑" panose="020B0503020204020204" charset="-122"/>
              <a:ea typeface="微软雅黑" panose="020B0503020204020204" charset="-122"/>
            </a:endParaRPr>
          </a:p>
        </p:txBody>
      </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8229989" y="2500132"/>
            <a:ext cx="3382514" cy="4080076"/>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4658804" cy="780776"/>
            <a:chOff x="251900" y="195486"/>
            <a:chExt cx="3494103" cy="585582"/>
          </a:xfrm>
        </p:grpSpPr>
        <p:sp>
          <p:nvSpPr>
            <p:cNvPr id="79" name="矩形 78"/>
            <p:cNvSpPr/>
            <p:nvPr/>
          </p:nvSpPr>
          <p:spPr>
            <a:xfrm>
              <a:off x="1331640" y="255120"/>
              <a:ext cx="2414363" cy="376834"/>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项目背景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相关政策</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2"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13" name="矩形 12"/>
          <p:cNvSpPr/>
          <p:nvPr/>
        </p:nvSpPr>
        <p:spPr>
          <a:xfrm>
            <a:off x="1207285" y="1805145"/>
            <a:ext cx="9782057" cy="3631763"/>
          </a:xfrm>
          <a:prstGeom prst="rect">
            <a:avLst/>
          </a:prstGeom>
        </p:spPr>
        <p:txBody>
          <a:bodyPr wrap="square">
            <a:spAutoFit/>
          </a:bodyPr>
          <a:lstStyle/>
          <a:p>
            <a:pPr marL="342900" indent="-342900" fontAlgn="auto">
              <a:lnSpc>
                <a:spcPct val="150000"/>
              </a:lnSpc>
              <a:spcBef>
                <a:spcPts val="600"/>
              </a:spcBef>
              <a:buFont typeface="Wingdings" panose="05000000000000000000" pitchFamily="2" charset="2"/>
              <a:buChar char="n"/>
            </a:pPr>
            <a:r>
              <a:rPr lang="en-US" altLang="zh-CN" sz="2000" dirty="0">
                <a:solidFill>
                  <a:srgbClr val="44546A"/>
                </a:solidFill>
                <a:latin typeface="微软雅黑" panose="020B0503020204020204" charset="-122"/>
                <a:ea typeface="微软雅黑" panose="020B0503020204020204" charset="-122"/>
              </a:rPr>
              <a:t>《国务院关于国家重大科研基础设施和大型科研仪器向社会开放的意见》（国发〔2014〕70号）</a:t>
            </a:r>
            <a:endParaRPr lang="en-US" altLang="zh-CN" sz="2000" dirty="0">
              <a:solidFill>
                <a:srgbClr val="44546A"/>
              </a:solidFill>
              <a:latin typeface="微软雅黑" panose="020B0503020204020204" charset="-122"/>
              <a:ea typeface="微软雅黑" panose="020B0503020204020204" charset="-122"/>
            </a:endParaRPr>
          </a:p>
          <a:p>
            <a:pPr marL="342900" indent="-342900" fontAlgn="auto">
              <a:lnSpc>
                <a:spcPct val="150000"/>
              </a:lnSpc>
              <a:spcBef>
                <a:spcPts val="600"/>
              </a:spcBef>
              <a:buFont typeface="Wingdings" panose="05000000000000000000" pitchFamily="2" charset="2"/>
              <a:buChar char="n"/>
            </a:pPr>
            <a:r>
              <a:rPr lang="en-US" altLang="zh-CN" sz="2000" dirty="0">
                <a:solidFill>
                  <a:srgbClr val="44546A"/>
                </a:solidFill>
                <a:latin typeface="微软雅黑" panose="020B0503020204020204" charset="-122"/>
                <a:ea typeface="微软雅黑" panose="020B0503020204020204" charset="-122"/>
              </a:rPr>
              <a:t>《河南省人民政府关于促进重大科研基础设施和大型科研仪器向社会开放的意见》（豫政〔2016〕56号）</a:t>
            </a:r>
            <a:endParaRPr lang="en-US" altLang="zh-CN" sz="2000" dirty="0">
              <a:solidFill>
                <a:srgbClr val="44546A"/>
              </a:solidFill>
              <a:latin typeface="微软雅黑" panose="020B0503020204020204" charset="-122"/>
              <a:ea typeface="微软雅黑" panose="020B0503020204020204" charset="-122"/>
            </a:endParaRPr>
          </a:p>
          <a:p>
            <a:pPr marL="342900" indent="-342900" fontAlgn="auto">
              <a:lnSpc>
                <a:spcPct val="150000"/>
              </a:lnSpc>
              <a:spcBef>
                <a:spcPts val="600"/>
              </a:spcBef>
              <a:buFont typeface="Wingdings" panose="05000000000000000000" pitchFamily="2" charset="2"/>
              <a:buChar char="n"/>
            </a:pPr>
            <a:r>
              <a:rPr lang="en-US" altLang="zh-CN" sz="2000" dirty="0">
                <a:solidFill>
                  <a:srgbClr val="44546A"/>
                </a:solidFill>
                <a:latin typeface="微软雅黑" panose="020B0503020204020204" charset="-122"/>
                <a:ea typeface="微软雅黑" panose="020B0503020204020204" charset="-122"/>
              </a:rPr>
              <a:t>《河南省科研设施和仪器向社会开放共享管理办法》（豫科〔2018〕136号）</a:t>
            </a:r>
            <a:endParaRPr lang="en-US" altLang="zh-CN" sz="2000" dirty="0">
              <a:solidFill>
                <a:srgbClr val="44546A"/>
              </a:solidFill>
              <a:latin typeface="微软雅黑" panose="020B0503020204020204" charset="-122"/>
              <a:ea typeface="微软雅黑" panose="020B0503020204020204" charset="-122"/>
            </a:endParaRPr>
          </a:p>
          <a:p>
            <a:pPr marL="342900" indent="-342900" fontAlgn="auto">
              <a:lnSpc>
                <a:spcPct val="150000"/>
              </a:lnSpc>
              <a:spcBef>
                <a:spcPts val="600"/>
              </a:spcBef>
              <a:buFont typeface="Wingdings" panose="05000000000000000000" pitchFamily="2" charset="2"/>
              <a:buChar char="n"/>
            </a:pPr>
            <a:r>
              <a:rPr lang="en-US" altLang="zh-CN" sz="2000" dirty="0">
                <a:solidFill>
                  <a:srgbClr val="44546A"/>
                </a:solidFill>
                <a:latin typeface="微软雅黑" panose="020B0503020204020204" charset="-122"/>
                <a:ea typeface="微软雅黑" panose="020B0503020204020204" charset="-122"/>
              </a:rPr>
              <a:t>《许昌市大型科学仪器设施共享奖补管理办法》（科财教〔2017〕23号）</a:t>
            </a:r>
            <a:endParaRPr lang="en-US" altLang="zh-CN" sz="2000" dirty="0">
              <a:solidFill>
                <a:srgbClr val="44546A"/>
              </a:solidFill>
              <a:latin typeface="微软雅黑" panose="020B0503020204020204" charset="-122"/>
              <a:ea typeface="微软雅黑" panose="020B0503020204020204" charset="-122"/>
            </a:endParaRPr>
          </a:p>
          <a:p>
            <a:pPr marL="342900" indent="-342900" fontAlgn="auto">
              <a:lnSpc>
                <a:spcPct val="150000"/>
              </a:lnSpc>
              <a:spcBef>
                <a:spcPts val="600"/>
              </a:spcBef>
              <a:buFont typeface="Wingdings" panose="05000000000000000000" pitchFamily="2" charset="2"/>
              <a:buChar char="n"/>
            </a:pPr>
            <a:r>
              <a:rPr lang="zh-CN" altLang="en-US" sz="2000" dirty="0">
                <a:solidFill>
                  <a:srgbClr val="44546A"/>
                </a:solidFill>
                <a:latin typeface="微软雅黑" panose="020B0503020204020204" charset="-122"/>
                <a:ea typeface="微软雅黑" panose="020B0503020204020204" charset="-122"/>
              </a:rPr>
              <a:t>《许昌市科研设施与仪器开放共享双向补贴实施细则（试用）》</a:t>
            </a:r>
            <a:endParaRPr lang="zh-CN" altLang="en-US" sz="2000" dirty="0">
              <a:solidFill>
                <a:srgbClr val="44546A"/>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4658804" cy="780776"/>
            <a:chOff x="251900" y="195486"/>
            <a:chExt cx="3494103" cy="585582"/>
          </a:xfrm>
        </p:grpSpPr>
        <p:sp>
          <p:nvSpPr>
            <p:cNvPr id="79" name="矩形 78"/>
            <p:cNvSpPr/>
            <p:nvPr/>
          </p:nvSpPr>
          <p:spPr>
            <a:xfrm>
              <a:off x="1331640" y="255120"/>
              <a:ext cx="2414363" cy="376834"/>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项目背景 </a:t>
              </a:r>
              <a:r>
                <a:rPr lang="en-US" altLang="zh-CN"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rPr>
                <a:t>-</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相关政策</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2"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pic>
        <p:nvPicPr>
          <p:cNvPr id="14" name="图片 13"/>
          <p:cNvPicPr>
            <a:picLocks noChangeAspect="true"/>
          </p:cNvPicPr>
          <p:nvPr>
            <p:custDataLst>
              <p:tags r:id="rId1"/>
            </p:custDataLst>
          </p:nvPr>
        </p:nvPicPr>
        <p:blipFill>
          <a:blip r:embed="rId2"/>
          <a:stretch>
            <a:fillRect/>
          </a:stretch>
        </p:blipFill>
        <p:spPr>
          <a:xfrm>
            <a:off x="332927" y="1041194"/>
            <a:ext cx="4852533" cy="4123303"/>
          </a:xfrm>
          <a:prstGeom prst="rect">
            <a:avLst/>
          </a:prstGeom>
        </p:spPr>
      </p:pic>
      <p:pic>
        <p:nvPicPr>
          <p:cNvPr id="3" name="图片 2"/>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3067293" y="2040683"/>
            <a:ext cx="5474825" cy="3894841"/>
          </a:xfrm>
          <a:prstGeom prst="rect">
            <a:avLst/>
          </a:prstGeom>
        </p:spPr>
      </p:pic>
      <p:pic>
        <p:nvPicPr>
          <p:cNvPr id="2" name="图片 1"/>
          <p:cNvPicPr>
            <a:picLocks noChangeAspect="true"/>
          </p:cNvPicPr>
          <p:nvPr/>
        </p:nvPicPr>
        <p:blipFill>
          <a:blip r:embed="rId4">
            <a:extLst>
              <a:ext uri="{28A0092B-C50C-407E-A947-70E740481C1C}">
                <a14:useLocalDpi xmlns:a14="http://schemas.microsoft.com/office/drawing/2010/main" val="false"/>
              </a:ext>
            </a:extLst>
          </a:blip>
          <a:stretch>
            <a:fillRect/>
          </a:stretch>
        </p:blipFill>
        <p:spPr>
          <a:xfrm>
            <a:off x="6435525" y="2981377"/>
            <a:ext cx="5278298" cy="361039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4658804" cy="780776"/>
            <a:chOff x="251900" y="195486"/>
            <a:chExt cx="3494103" cy="585582"/>
          </a:xfrm>
        </p:grpSpPr>
        <p:sp>
          <p:nvSpPr>
            <p:cNvPr id="79" name="矩形 78"/>
            <p:cNvSpPr/>
            <p:nvPr/>
          </p:nvSpPr>
          <p:spPr>
            <a:xfrm>
              <a:off x="1331640" y="255120"/>
              <a:ext cx="2414363" cy="376834"/>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项目背景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建设目的</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2"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pic>
        <p:nvPicPr>
          <p:cNvPr id="2051" name="Picture 3"/>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1925075" y="1153428"/>
            <a:ext cx="8098601" cy="561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2990077" cy="780776"/>
            <a:chOff x="251900" y="195486"/>
            <a:chExt cx="2242558" cy="585582"/>
          </a:xfrm>
        </p:grpSpPr>
        <p:sp>
          <p:nvSpPr>
            <p:cNvPr id="79" name="矩形 78"/>
            <p:cNvSpPr/>
            <p:nvPr/>
          </p:nvSpPr>
          <p:spPr>
            <a:xfrm>
              <a:off x="1331640" y="255120"/>
              <a:ext cx="1162818" cy="376834"/>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系统架构</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pic>
        <p:nvPicPr>
          <p:cNvPr id="1026" name="Picture 2"/>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53" y="1197980"/>
            <a:ext cx="10419523" cy="530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50488"/>
            <a:ext cx="2990077" cy="780776"/>
            <a:chOff x="251900" y="195486"/>
            <a:chExt cx="2242558" cy="585582"/>
          </a:xfrm>
        </p:grpSpPr>
        <p:sp>
          <p:nvSpPr>
            <p:cNvPr id="79" name="矩形 78"/>
            <p:cNvSpPr/>
            <p:nvPr/>
          </p:nvSpPr>
          <p:spPr>
            <a:xfrm>
              <a:off x="1331640" y="255120"/>
              <a:ext cx="1162818" cy="376834"/>
            </a:xfrm>
            <a:prstGeom prst="rect">
              <a:avLst/>
            </a:prstGeom>
          </p:spPr>
          <p:txBody>
            <a:bodyPr wrap="none">
              <a:spAutoFit/>
            </a:bodyPr>
            <a:lstStyle/>
            <a:p>
              <a:pPr defTabSz="913765">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14" name="矩形 13"/>
          <p:cNvSpPr/>
          <p:nvPr/>
        </p:nvSpPr>
        <p:spPr>
          <a:xfrm>
            <a:off x="2406048" y="1531937"/>
            <a:ext cx="6057079" cy="4708981"/>
          </a:xfrm>
          <a:prstGeom prst="rect">
            <a:avLst/>
          </a:prstGeom>
        </p:spPr>
        <p:txBody>
          <a:bodyPr wrap="square">
            <a:spAutoFit/>
          </a:bodyPr>
          <a:lstStyle/>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门户</a:t>
            </a:r>
            <a:r>
              <a:rPr lang="zh-CN" altLang="en-US" sz="2000" dirty="0">
                <a:solidFill>
                  <a:srgbClr val="2B4C73"/>
                </a:solidFill>
                <a:latin typeface="微软雅黑" panose="020B0503020204020204" charset="-122"/>
                <a:ea typeface="微软雅黑" panose="020B0503020204020204" charset="-122"/>
              </a:rPr>
              <a:t>及信息</a:t>
            </a:r>
            <a:r>
              <a:rPr lang="zh-CN" altLang="en-US" sz="2000" dirty="0" smtClean="0">
                <a:solidFill>
                  <a:srgbClr val="2B4C73"/>
                </a:solidFill>
                <a:latin typeface="微软雅黑" panose="020B0503020204020204" charset="-122"/>
                <a:ea typeface="微软雅黑" panose="020B0503020204020204" charset="-122"/>
              </a:rPr>
              <a:t>网站</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资源管理模块</a:t>
            </a:r>
            <a:endParaRPr lang="en-US" altLang="zh-CN" sz="2000" dirty="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用户管理模块</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认证管理模块</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成果管理模块</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信息上报管理模块</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a:solidFill>
                  <a:srgbClr val="2B4C73"/>
                </a:solidFill>
                <a:latin typeface="微软雅黑" panose="020B0503020204020204" charset="-122"/>
                <a:ea typeface="微软雅黑" panose="020B0503020204020204" charset="-122"/>
              </a:rPr>
              <a:t>创新券</a:t>
            </a:r>
            <a:r>
              <a:rPr lang="zh-CN" altLang="en-US" sz="2000" dirty="0" smtClean="0">
                <a:solidFill>
                  <a:srgbClr val="2B4C73"/>
                </a:solidFill>
                <a:latin typeface="微软雅黑" panose="020B0503020204020204" charset="-122"/>
                <a:ea typeface="微软雅黑" panose="020B0503020204020204" charset="-122"/>
              </a:rPr>
              <a:t>管理模块</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统计分析模块</a:t>
            </a:r>
            <a:endParaRPr lang="en-US" altLang="zh-CN" sz="2000" dirty="0" smtClean="0">
              <a:solidFill>
                <a:srgbClr val="2B4C73"/>
              </a:solidFill>
              <a:latin typeface="微软雅黑" panose="020B0503020204020204" charset="-122"/>
              <a:ea typeface="微软雅黑" panose="020B0503020204020204" charset="-122"/>
            </a:endParaRPr>
          </a:p>
          <a:p>
            <a:pPr marL="285750" lvl="1" indent="-285750" algn="just">
              <a:lnSpc>
                <a:spcPct val="150000"/>
              </a:lnSpc>
              <a:buFont typeface="Wingdings" panose="05000000000000000000" pitchFamily="2" charset="2"/>
              <a:buChar char="n"/>
            </a:pPr>
            <a:r>
              <a:rPr lang="zh-CN" altLang="en-US" sz="2000" dirty="0" smtClean="0">
                <a:solidFill>
                  <a:srgbClr val="2B4C73"/>
                </a:solidFill>
                <a:latin typeface="微软雅黑" panose="020B0503020204020204" charset="-122"/>
                <a:ea typeface="微软雅黑" panose="020B0503020204020204" charset="-122"/>
              </a:rPr>
              <a:t>科技</a:t>
            </a:r>
            <a:r>
              <a:rPr lang="zh-CN" altLang="en-US" sz="2000" dirty="0">
                <a:solidFill>
                  <a:srgbClr val="2B4C73"/>
                </a:solidFill>
                <a:latin typeface="微软雅黑" panose="020B0503020204020204" charset="-122"/>
                <a:ea typeface="微软雅黑" panose="020B0503020204020204" charset="-122"/>
              </a:rPr>
              <a:t>创新劵管理模块</a:t>
            </a:r>
            <a:endParaRPr lang="zh-CN" altLang="en-US" sz="2000" dirty="0">
              <a:solidFill>
                <a:srgbClr val="2B4C73"/>
              </a:solidFill>
              <a:latin typeface="微软雅黑" panose="020B0503020204020204" charset="-122"/>
              <a:ea typeface="微软雅黑" panose="020B0503020204020204" charset="-122"/>
            </a:endParaRPr>
          </a:p>
          <a:p>
            <a:pPr marL="0" lvl="1" algn="just">
              <a:lnSpc>
                <a:spcPct val="150000"/>
              </a:lnSpc>
            </a:pPr>
            <a:endParaRPr lang="zh-CN" altLang="zh-CN" sz="2000" dirty="0">
              <a:solidFill>
                <a:srgbClr val="2B4C73"/>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335867" y="260648"/>
            <a:ext cx="5683123" cy="780776"/>
            <a:chOff x="251900" y="195486"/>
            <a:chExt cx="4262342" cy="585582"/>
          </a:xfrm>
        </p:grpSpPr>
        <p:sp>
          <p:nvSpPr>
            <p:cNvPr id="79" name="矩形 78"/>
            <p:cNvSpPr/>
            <p:nvPr/>
          </p:nvSpPr>
          <p:spPr>
            <a:xfrm>
              <a:off x="1331640" y="255120"/>
              <a:ext cx="3182602" cy="376834"/>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门户及信息网站</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grpSp>
      <p:sp>
        <p:nvSpPr>
          <p:cNvPr id="63" name="矩形 62"/>
          <p:cNvSpPr/>
          <p:nvPr/>
        </p:nvSpPr>
        <p:spPr>
          <a:xfrm>
            <a:off x="1095040" y="1813460"/>
            <a:ext cx="5328910" cy="3323987"/>
          </a:xfrm>
          <a:prstGeom prst="rect">
            <a:avLst/>
          </a:prstGeom>
        </p:spPr>
        <p:txBody>
          <a:bodyPr wrap="square">
            <a:spAutoFit/>
          </a:bodyPr>
          <a:lstStyle/>
          <a:p>
            <a:pPr marL="0" lvl="1" algn="just">
              <a:lnSpc>
                <a:spcPct val="150000"/>
              </a:lnSpc>
            </a:pPr>
            <a:r>
              <a:rPr lang="en-US" altLang="zh-CN" sz="2000" dirty="0">
                <a:solidFill>
                  <a:srgbClr val="2B4C73"/>
                </a:solidFill>
                <a:latin typeface="微软雅黑" panose="020B0503020204020204" charset="-122"/>
                <a:ea typeface="微软雅黑" panose="020B0503020204020204" charset="-122"/>
              </a:rPr>
              <a:t> </a:t>
            </a:r>
            <a:r>
              <a:rPr lang="en-US" altLang="zh-CN" sz="2000" dirty="0" smtClean="0">
                <a:solidFill>
                  <a:srgbClr val="2B4C73"/>
                </a:solidFill>
                <a:latin typeface="微软雅黑" panose="020B0503020204020204" charset="-122"/>
                <a:ea typeface="微软雅黑" panose="020B0503020204020204" charset="-122"/>
              </a:rPr>
              <a:t>      </a:t>
            </a:r>
            <a:r>
              <a:rPr lang="zh-CN" altLang="en-US" sz="2000" dirty="0" smtClean="0">
                <a:solidFill>
                  <a:srgbClr val="2B4C73"/>
                </a:solidFill>
                <a:latin typeface="微软雅黑" panose="020B0503020204020204" charset="-122"/>
                <a:ea typeface="微软雅黑" panose="020B0503020204020204" charset="-122"/>
              </a:rPr>
              <a:t>门户及</a:t>
            </a:r>
            <a:r>
              <a:rPr lang="zh-CN" altLang="zh-CN" sz="2000" dirty="0" smtClean="0">
                <a:solidFill>
                  <a:srgbClr val="2B4C73"/>
                </a:solidFill>
                <a:latin typeface="微软雅黑" panose="020B0503020204020204" charset="-122"/>
                <a:ea typeface="微软雅黑" panose="020B0503020204020204" charset="-122"/>
              </a:rPr>
              <a:t>信息</a:t>
            </a:r>
            <a:r>
              <a:rPr lang="zh-CN" altLang="en-US" sz="2000" dirty="0" smtClean="0">
                <a:solidFill>
                  <a:srgbClr val="2B4C73"/>
                </a:solidFill>
                <a:latin typeface="微软雅黑" panose="020B0503020204020204" charset="-122"/>
                <a:ea typeface="微软雅黑" panose="020B0503020204020204" charset="-122"/>
              </a:rPr>
              <a:t>网站</a:t>
            </a:r>
            <a:r>
              <a:rPr lang="zh-CN" altLang="zh-CN" sz="2000" dirty="0" smtClean="0">
                <a:solidFill>
                  <a:srgbClr val="2B4C73"/>
                </a:solidFill>
                <a:latin typeface="微软雅黑" panose="020B0503020204020204" charset="-122"/>
                <a:ea typeface="微软雅黑" panose="020B0503020204020204" charset="-122"/>
              </a:rPr>
              <a:t>包括</a:t>
            </a:r>
            <a:r>
              <a:rPr lang="zh-CN" altLang="en-US" sz="2000" dirty="0" smtClean="0">
                <a:solidFill>
                  <a:srgbClr val="2B4C73"/>
                </a:solidFill>
                <a:latin typeface="微软雅黑" panose="020B0503020204020204" charset="-122"/>
                <a:ea typeface="微软雅黑" panose="020B0503020204020204" charset="-122"/>
              </a:rPr>
              <a:t>工作动态、通知公告、政策宣讲、科研仪器、科研平台、服务机构</a:t>
            </a:r>
            <a:r>
              <a:rPr lang="zh-CN" altLang="zh-CN" sz="2000" dirty="0" smtClean="0">
                <a:solidFill>
                  <a:srgbClr val="2B4C73"/>
                </a:solidFill>
                <a:latin typeface="微软雅黑" panose="020B0503020204020204" charset="-122"/>
                <a:ea typeface="微软雅黑" panose="020B0503020204020204" charset="-122"/>
              </a:rPr>
              <a:t>等</a:t>
            </a:r>
            <a:r>
              <a:rPr lang="zh-CN" altLang="zh-CN" sz="2000" dirty="0">
                <a:solidFill>
                  <a:srgbClr val="2B4C73"/>
                </a:solidFill>
                <a:latin typeface="微软雅黑" panose="020B0503020204020204" charset="-122"/>
                <a:ea typeface="微软雅黑" panose="020B0503020204020204" charset="-122"/>
              </a:rPr>
              <a:t>，全方位</a:t>
            </a:r>
            <a:r>
              <a:rPr lang="zh-CN" altLang="zh-CN" sz="2000" dirty="0" smtClean="0">
                <a:solidFill>
                  <a:srgbClr val="2B4C73"/>
                </a:solidFill>
                <a:latin typeface="微软雅黑" panose="020B0503020204020204" charset="-122"/>
                <a:ea typeface="微软雅黑" panose="020B0503020204020204" charset="-122"/>
              </a:rPr>
              <a:t>对</a:t>
            </a:r>
            <a:r>
              <a:rPr lang="zh-CN" altLang="en-US" sz="2000" dirty="0">
                <a:solidFill>
                  <a:srgbClr val="2B4C73"/>
                </a:solidFill>
                <a:latin typeface="微软雅黑" panose="020B0503020204020204" charset="-122"/>
                <a:ea typeface="微软雅黑" panose="020B0503020204020204" charset="-122"/>
              </a:rPr>
              <a:t>许昌</a:t>
            </a:r>
            <a:r>
              <a:rPr lang="zh-CN" altLang="en-US" sz="2000" dirty="0" smtClean="0">
                <a:solidFill>
                  <a:srgbClr val="2B4C73"/>
                </a:solidFill>
                <a:latin typeface="微软雅黑" panose="020B0503020204020204" charset="-122"/>
                <a:ea typeface="微软雅黑" panose="020B0503020204020204" charset="-122"/>
              </a:rPr>
              <a:t>市各单位</a:t>
            </a:r>
            <a:r>
              <a:rPr lang="zh-CN" altLang="en-US" sz="2000" dirty="0">
                <a:solidFill>
                  <a:srgbClr val="2B4C73"/>
                </a:solidFill>
                <a:latin typeface="微软雅黑" panose="020B0503020204020204" charset="-122"/>
                <a:ea typeface="微软雅黑" panose="020B0503020204020204" charset="-122"/>
              </a:rPr>
              <a:t>科研</a:t>
            </a:r>
            <a:r>
              <a:rPr lang="zh-CN" altLang="en-US" sz="2000" dirty="0" smtClean="0">
                <a:solidFill>
                  <a:srgbClr val="2B4C73"/>
                </a:solidFill>
                <a:latin typeface="微软雅黑" panose="020B0503020204020204" charset="-122"/>
                <a:ea typeface="微软雅黑" panose="020B0503020204020204" charset="-122"/>
              </a:rPr>
              <a:t>设施与</a:t>
            </a:r>
            <a:r>
              <a:rPr lang="zh-CN" altLang="zh-CN" sz="2000" dirty="0" smtClean="0">
                <a:solidFill>
                  <a:srgbClr val="2B4C73"/>
                </a:solidFill>
                <a:latin typeface="微软雅黑" panose="020B0503020204020204" charset="-122"/>
                <a:ea typeface="微软雅黑" panose="020B0503020204020204" charset="-122"/>
              </a:rPr>
              <a:t>仪器进行</a:t>
            </a:r>
            <a:r>
              <a:rPr lang="zh-CN" altLang="zh-CN" sz="2000" dirty="0">
                <a:solidFill>
                  <a:srgbClr val="2B4C73"/>
                </a:solidFill>
                <a:latin typeface="微软雅黑" panose="020B0503020204020204" charset="-122"/>
                <a:ea typeface="微软雅黑" panose="020B0503020204020204" charset="-122"/>
              </a:rPr>
              <a:t>宣传和展示，便于为用户提供优质服务</a:t>
            </a:r>
            <a:r>
              <a:rPr lang="zh-CN" altLang="zh-CN" sz="2000" dirty="0" smtClean="0">
                <a:solidFill>
                  <a:srgbClr val="2B4C73"/>
                </a:solidFill>
                <a:latin typeface="微软雅黑" panose="020B0503020204020204" charset="-122"/>
                <a:ea typeface="微软雅黑" panose="020B0503020204020204" charset="-122"/>
              </a:rPr>
              <a:t>。</a:t>
            </a:r>
            <a:endParaRPr lang="en-US" altLang="zh-CN" sz="2000" dirty="0" smtClean="0">
              <a:solidFill>
                <a:srgbClr val="2B4C73"/>
              </a:solidFill>
              <a:latin typeface="微软雅黑" panose="020B0503020204020204" charset="-122"/>
              <a:ea typeface="微软雅黑" panose="020B0503020204020204" charset="-122"/>
            </a:endParaRPr>
          </a:p>
          <a:p>
            <a:pPr marL="0" lvl="1" algn="just">
              <a:lnSpc>
                <a:spcPct val="150000"/>
              </a:lnSpc>
            </a:pPr>
            <a:r>
              <a:rPr lang="en-US" altLang="zh-CN" sz="2000" dirty="0">
                <a:solidFill>
                  <a:srgbClr val="2B4C73"/>
                </a:solidFill>
                <a:latin typeface="微软雅黑" panose="020B0503020204020204" charset="-122"/>
                <a:ea typeface="微软雅黑" panose="020B0503020204020204" charset="-122"/>
              </a:rPr>
              <a:t> </a:t>
            </a:r>
            <a:r>
              <a:rPr lang="en-US" altLang="zh-CN" sz="2000" dirty="0" smtClean="0">
                <a:solidFill>
                  <a:srgbClr val="2B4C73"/>
                </a:solidFill>
                <a:latin typeface="微软雅黑" panose="020B0503020204020204" charset="-122"/>
                <a:ea typeface="微软雅黑" panose="020B0503020204020204" charset="-122"/>
              </a:rPr>
              <a:t>      </a:t>
            </a:r>
            <a:r>
              <a:rPr lang="zh-CN" altLang="en-US" sz="2000" dirty="0" smtClean="0">
                <a:solidFill>
                  <a:srgbClr val="2B4C73"/>
                </a:solidFill>
                <a:latin typeface="微软雅黑" panose="020B0503020204020204" charset="-122"/>
                <a:ea typeface="微软雅黑" panose="020B0503020204020204" charset="-122"/>
              </a:rPr>
              <a:t>同时</a:t>
            </a:r>
            <a:r>
              <a:rPr lang="zh-CN" altLang="zh-CN" sz="2000" dirty="0" smtClean="0">
                <a:solidFill>
                  <a:srgbClr val="2B4C73"/>
                </a:solidFill>
                <a:latin typeface="微软雅黑" panose="020B0503020204020204" charset="-122"/>
                <a:ea typeface="微软雅黑" panose="020B0503020204020204" charset="-122"/>
              </a:rPr>
              <a:t>提供</a:t>
            </a:r>
            <a:r>
              <a:rPr lang="zh-CN" altLang="en-US" sz="2000" dirty="0" smtClean="0">
                <a:solidFill>
                  <a:srgbClr val="2B4C73"/>
                </a:solidFill>
                <a:latin typeface="微软雅黑" panose="020B0503020204020204" charset="-122"/>
                <a:ea typeface="微软雅黑" panose="020B0503020204020204" charset="-122"/>
              </a:rPr>
              <a:t>用</a:t>
            </a:r>
            <a:r>
              <a:rPr lang="zh-CN" altLang="zh-CN" sz="2000" dirty="0" smtClean="0">
                <a:solidFill>
                  <a:srgbClr val="2B4C73"/>
                </a:solidFill>
                <a:latin typeface="微软雅黑" panose="020B0503020204020204" charset="-122"/>
                <a:ea typeface="微软雅黑" panose="020B0503020204020204" charset="-122"/>
              </a:rPr>
              <a:t>户</a:t>
            </a:r>
            <a:r>
              <a:rPr lang="zh-CN" altLang="zh-CN" sz="2000" dirty="0">
                <a:solidFill>
                  <a:srgbClr val="2B4C73"/>
                </a:solidFill>
                <a:latin typeface="微软雅黑" panose="020B0503020204020204" charset="-122"/>
                <a:ea typeface="微软雅黑" panose="020B0503020204020204" charset="-122"/>
              </a:rPr>
              <a:t>统一入口登录，用户通过申请注册，管理员认证后，可登录系统进行仪器设备查询，</a:t>
            </a:r>
            <a:r>
              <a:rPr lang="zh-CN" altLang="en-US" sz="2000" dirty="0">
                <a:solidFill>
                  <a:srgbClr val="2B4C73"/>
                </a:solidFill>
                <a:latin typeface="微软雅黑" panose="020B0503020204020204" charset="-122"/>
                <a:ea typeface="微软雅黑" panose="020B0503020204020204" charset="-122"/>
              </a:rPr>
              <a:t>仪器</a:t>
            </a:r>
            <a:r>
              <a:rPr lang="zh-CN" altLang="zh-CN" sz="2000" dirty="0">
                <a:solidFill>
                  <a:srgbClr val="2B4C73"/>
                </a:solidFill>
                <a:latin typeface="微软雅黑" panose="020B0503020204020204" charset="-122"/>
                <a:ea typeface="微软雅黑" panose="020B0503020204020204" charset="-122"/>
              </a:rPr>
              <a:t>预约等操作</a:t>
            </a:r>
            <a:r>
              <a:rPr lang="zh-CN" altLang="en-US" sz="2000" dirty="0">
                <a:solidFill>
                  <a:srgbClr val="2B4C73"/>
                </a:solidFill>
                <a:latin typeface="微软雅黑" panose="020B0503020204020204" charset="-122"/>
                <a:ea typeface="微软雅黑" panose="020B0503020204020204" charset="-122"/>
              </a:rPr>
              <a:t>。</a:t>
            </a:r>
            <a:endParaRPr lang="zh-CN" altLang="zh-CN" sz="2000" dirty="0">
              <a:solidFill>
                <a:srgbClr val="2B4C73"/>
              </a:solidFill>
              <a:latin typeface="微软雅黑" panose="020B0503020204020204" charset="-122"/>
              <a:ea typeface="微软雅黑" panose="020B0503020204020204" charset="-122"/>
            </a:endParaRPr>
          </a:p>
        </p:txBody>
      </p:sp>
      <p:pic>
        <p:nvPicPr>
          <p:cNvPr id="2" name="图片 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6719341" y="983524"/>
            <a:ext cx="4531254" cy="585819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335867" y="260648"/>
            <a:ext cx="1183917" cy="780776"/>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false"/>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Arial" panose="02080604020202020204" pitchFamily="34" charset="0"/>
                <a:ea typeface="微软雅黑" panose="020B0503020204020204" charset="-122"/>
                <a:cs typeface="+mn-ea"/>
                <a:sym typeface="Arial" panose="02080604020202020204" pitchFamily="34" charset="0"/>
              </a:endParaRPr>
            </a:p>
          </p:txBody>
        </p:sp>
        <p:sp>
          <p:nvSpPr>
            <p:cNvPr id="87" name="文本框 4"/>
            <p:cNvSpPr txBox="true"/>
            <p:nvPr/>
          </p:nvSpPr>
          <p:spPr>
            <a:xfrm>
              <a:off x="1255245" y="617339"/>
              <a:ext cx="607849" cy="9030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latin typeface="Arial" panose="02080604020202020204" pitchFamily="34" charset="0"/>
                <a:ea typeface="微软雅黑" panose="020B0503020204020204" charset="-122"/>
                <a:cs typeface="+mn-ea"/>
                <a:sym typeface="Arial" panose="02080604020202020204" pitchFamily="34" charset="0"/>
              </a:endParaRPr>
            </a:p>
          </p:txBody>
        </p:sp>
      </p:grpSp>
      <p:sp>
        <p:nvSpPr>
          <p:cNvPr id="15" name="矩形 14"/>
          <p:cNvSpPr/>
          <p:nvPr/>
        </p:nvSpPr>
        <p:spPr>
          <a:xfrm>
            <a:off x="1775520" y="340160"/>
            <a:ext cx="4243469" cy="502445"/>
          </a:xfrm>
          <a:prstGeom prst="rect">
            <a:avLst/>
          </a:prstGeom>
        </p:spPr>
        <p:txBody>
          <a:bodyPr wrap="none">
            <a:spAutoFit/>
          </a:bodyPr>
          <a:lstStyle/>
          <a:p>
            <a:pPr defTabSz="913765">
              <a:spcBef>
                <a:spcPts val="0"/>
              </a:spcBef>
              <a:spcAft>
                <a:spcPts val="0"/>
              </a:spcAft>
              <a:defRPr/>
            </a:pP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功能模块 </a:t>
            </a:r>
            <a:r>
              <a:rPr lang="en-US" altLang="zh-CN"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 </a:t>
            </a:r>
            <a:r>
              <a:rPr lang="zh-CN" altLang="en-US" sz="2665" b="1" kern="0" dirty="0" smtClean="0">
                <a:solidFill>
                  <a:srgbClr val="376092"/>
                </a:solidFill>
                <a:latin typeface="Arial" panose="02080604020202020204" pitchFamily="34" charset="0"/>
                <a:ea typeface="微软雅黑" panose="020B0503020204020204" charset="-122"/>
                <a:cs typeface="+mn-ea"/>
                <a:sym typeface="Arial" panose="02080604020202020204" pitchFamily="34" charset="0"/>
              </a:rPr>
              <a:t>门户及信息网站</a:t>
            </a:r>
            <a:endParaRPr lang="zh-CN" altLang="en-US" sz="2665" b="1" kern="0" dirty="0">
              <a:solidFill>
                <a:srgbClr val="376092"/>
              </a:solidFill>
              <a:latin typeface="Arial" panose="02080604020202020204" pitchFamily="34" charset="0"/>
              <a:ea typeface="微软雅黑" panose="020B0503020204020204" charset="-122"/>
              <a:cs typeface="+mn-ea"/>
              <a:sym typeface="Arial" panose="02080604020202020204" pitchFamily="34" charset="0"/>
            </a:endParaRPr>
          </a:p>
        </p:txBody>
      </p:sp>
      <p:pic>
        <p:nvPicPr>
          <p:cNvPr id="5" name="图片 4"/>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1995434" y="1056114"/>
            <a:ext cx="7762019" cy="571556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17"/>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41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TAG_VERSION" val="1.0"/>
  <p:tag name="KSO_WM_BEAUTIFY_FLAG" val="#wm#"/>
  <p:tag name="KSO_WM_TEMPLATE_CATEGORY" val="custom"/>
  <p:tag name="KSO_WM_TEMPLATE_INDEX" val="20191417"/>
  <p:tag name="KSO_WM_TEMPLATE_THUMBS_INDEX" val="1、2、3、4、6、9、10、11、13、14、15"/>
  <p:tag name="KSO_WM_TEMPLATE_SUBCATEGORY" val="0"/>
  <p:tag name="KSO_WM_TEMPLATE_MASTER_TYPE" val="0"/>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UNIT_PLACING_PICTURE_USER_VIEWPORT" val="{&quot;height&quot;:5911.377952755905,&quot;width&quot;:6956.83937007874}"/>
</p:tagLst>
</file>

<file path=ppt/tags/tag76.xml><?xml version="1.0" encoding="utf-8"?>
<p:tagLst xmlns:p="http://schemas.openxmlformats.org/presentationml/2006/main">
  <p:tag name="KSO_WM_SPECIAL_SOURCE" val="bdnull"/>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SPECIAL_SOURCE" val="bdnull"/>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SPECIAL_SOURCE" val="bdnull"/>
</p:tagLst>
</file>

<file path=ppt/tags/tag84.xml><?xml version="1.0" encoding="utf-8"?>
<p:tagLst xmlns:p="http://schemas.openxmlformats.org/presentationml/2006/main">
  <p:tag name="KSO_WM_SPECIAL_SOURCE" val="bdnull"/>
</p:tagLst>
</file>

<file path=ppt/tags/tag85.xml><?xml version="1.0" encoding="utf-8"?>
<p:tagLst xmlns:p="http://schemas.openxmlformats.org/presentationml/2006/main">
  <p:tag name="KSO_WM_SPECIAL_SOURCE" val="bdnull"/>
</p:tagLst>
</file>

<file path=ppt/tags/tag86.xml><?xml version="1.0" encoding="utf-8"?>
<p:tagLst xmlns:p="http://schemas.openxmlformats.org/presentationml/2006/main">
  <p:tag name="KSO_WM_SPECIAL_SOURCE" val="bdnull"/>
</p:tagLst>
</file>

<file path=ppt/tags/tag87.xml><?xml version="1.0" encoding="utf-8"?>
<p:tagLst xmlns:p="http://schemas.openxmlformats.org/presentationml/2006/main">
  <p:tag name="KSO_WM_SPECIAL_SOURCE" val="bdnull"/>
</p:tagLst>
</file>

<file path=ppt/tags/tag88.xml><?xml version="1.0" encoding="utf-8"?>
<p:tagLst xmlns:p="http://schemas.openxmlformats.org/presentationml/2006/main">
  <p:tag name="KSO_WM_SPECIAL_SOURCE" val="bdnull"/>
</p:tagLst>
</file>

<file path=ppt/tags/tag89.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PECIAL_SOURCE" val="bdnull"/>
</p:tagLst>
</file>

<file path=ppt/tags/tag91.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94.xml><?xml version="1.0" encoding="utf-8"?>
<p:tagLst xmlns:p="http://schemas.openxmlformats.org/presentationml/2006/main">
  <p:tag name="KSO_WM_SPECIAL_SOURCE" val="bdnull"/>
</p:tagLst>
</file>

<file path=ppt/tags/tag95.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2019141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1859</Words>
  <Application>WPS 演示</Application>
  <PresentationFormat>自定义</PresentationFormat>
  <Paragraphs>167</Paragraphs>
  <Slides>21</Slides>
  <Notes>21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Nimbus Roman No9 L</vt:lpstr>
      <vt:lpstr>微软雅黑</vt:lpstr>
      <vt:lpstr>黑体</vt:lpstr>
      <vt:lpstr>仿宋_GB2312</vt:lpstr>
      <vt:lpstr>Arial Unicode MS</vt:lpstr>
      <vt:lpstr>宋体</vt:lpstr>
      <vt:lpstr>Arial Unicode MS</vt:lpstr>
      <vt:lpstr>Calibri</vt:lpstr>
      <vt:lpstr>DejaVu Sans</vt:lpstr>
      <vt:lpstr>方正书宋_GBK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huanghe</cp:lastModifiedBy>
  <cp:revision>347</cp:revision>
  <dcterms:created xsi:type="dcterms:W3CDTF">2022-04-28T06:36:46Z</dcterms:created>
  <dcterms:modified xsi:type="dcterms:W3CDTF">2022-04-28T06:36:46Z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2052-11.8.2.10458</vt:lpwstr>
  </property>
  <property fmtid="{D5CDD505-2E9C-101B-9397-08002B2CF9AE}" pid="3" name="KSOTemplateUUID">
    <vt:lpwstr>v1.0_mb_QDRtQo1+v1s5xXhdLLUjjg==</vt:lpwstr>
  </property>
  <property fmtid="{D5CDD505-2E9C-101B-9397-08002B2CF9AE}" pid="4" name="ICV">
    <vt:lpwstr>F261E853DAC946BFAD397DE196969E9C</vt:lpwstr>
  </property>
</Properties>
</file>